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93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697CAC8-D393-40BC-AD59-6BEDC4A3AC5A}" type="datetimeFigureOut">
              <a:rPr lang="en-GB" smtClean="0"/>
              <a:t>23/04/2015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19BBB2-A69A-43EA-8A8D-2346976AE64D}" type="slidenum">
              <a:rPr lang="en-GB" smtClean="0"/>
              <a:t>‹#›</a:t>
            </a:fld>
            <a:endParaRPr lang="en-GB"/>
          </a:p>
        </p:txBody>
      </p:sp>
    </p:spTree>
    <p:extLst>
      <p:ext uri="{BB962C8B-B14F-4D97-AF65-F5344CB8AC3E}">
        <p14:creationId xmlns:p14="http://schemas.microsoft.com/office/powerpoint/2010/main" val="387299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97CAC8-D393-40BC-AD59-6BEDC4A3AC5A}" type="datetimeFigureOut">
              <a:rPr lang="en-GB" smtClean="0"/>
              <a:t>23/04/2015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19BBB2-A69A-43EA-8A8D-2346976AE64D}" type="slidenum">
              <a:rPr lang="en-GB" smtClean="0"/>
              <a:t>‹#›</a:t>
            </a:fld>
            <a:endParaRPr lang="en-GB"/>
          </a:p>
        </p:txBody>
      </p:sp>
    </p:spTree>
    <p:extLst>
      <p:ext uri="{BB962C8B-B14F-4D97-AF65-F5344CB8AC3E}">
        <p14:creationId xmlns:p14="http://schemas.microsoft.com/office/powerpoint/2010/main" val="1094569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97CAC8-D393-40BC-AD59-6BEDC4A3AC5A}" type="datetimeFigureOut">
              <a:rPr lang="en-GB" smtClean="0"/>
              <a:t>23/04/2015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19BBB2-A69A-43EA-8A8D-2346976AE64D}" type="slidenum">
              <a:rPr lang="en-GB" smtClean="0"/>
              <a:t>‹#›</a:t>
            </a:fld>
            <a:endParaRPr lang="en-GB"/>
          </a:p>
        </p:txBody>
      </p:sp>
    </p:spTree>
    <p:extLst>
      <p:ext uri="{BB962C8B-B14F-4D97-AF65-F5344CB8AC3E}">
        <p14:creationId xmlns:p14="http://schemas.microsoft.com/office/powerpoint/2010/main" val="2141360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97CAC8-D393-40BC-AD59-6BEDC4A3AC5A}" type="datetimeFigureOut">
              <a:rPr lang="en-GB" smtClean="0"/>
              <a:t>23/04/2015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19BBB2-A69A-43EA-8A8D-2346976AE64D}" type="slidenum">
              <a:rPr lang="en-GB" smtClean="0"/>
              <a:t>‹#›</a:t>
            </a:fld>
            <a:endParaRPr lang="en-GB"/>
          </a:p>
        </p:txBody>
      </p:sp>
    </p:spTree>
    <p:extLst>
      <p:ext uri="{BB962C8B-B14F-4D97-AF65-F5344CB8AC3E}">
        <p14:creationId xmlns:p14="http://schemas.microsoft.com/office/powerpoint/2010/main" val="205124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97CAC8-D393-40BC-AD59-6BEDC4A3AC5A}" type="datetimeFigureOut">
              <a:rPr lang="en-GB" smtClean="0"/>
              <a:t>23/04/2015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19BBB2-A69A-43EA-8A8D-2346976AE64D}" type="slidenum">
              <a:rPr lang="en-GB" smtClean="0"/>
              <a:t>‹#›</a:t>
            </a:fld>
            <a:endParaRPr lang="en-GB"/>
          </a:p>
        </p:txBody>
      </p:sp>
    </p:spTree>
    <p:extLst>
      <p:ext uri="{BB962C8B-B14F-4D97-AF65-F5344CB8AC3E}">
        <p14:creationId xmlns:p14="http://schemas.microsoft.com/office/powerpoint/2010/main" val="518377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697CAC8-D393-40BC-AD59-6BEDC4A3AC5A}" type="datetimeFigureOut">
              <a:rPr lang="en-GB" smtClean="0"/>
              <a:t>23/04/2015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19BBB2-A69A-43EA-8A8D-2346976AE64D}" type="slidenum">
              <a:rPr lang="en-GB" smtClean="0"/>
              <a:t>‹#›</a:t>
            </a:fld>
            <a:endParaRPr lang="en-GB"/>
          </a:p>
        </p:txBody>
      </p:sp>
    </p:spTree>
    <p:extLst>
      <p:ext uri="{BB962C8B-B14F-4D97-AF65-F5344CB8AC3E}">
        <p14:creationId xmlns:p14="http://schemas.microsoft.com/office/powerpoint/2010/main" val="2752323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697CAC8-D393-40BC-AD59-6BEDC4A3AC5A}" type="datetimeFigureOut">
              <a:rPr lang="en-GB" smtClean="0"/>
              <a:t>23/04/2015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19BBB2-A69A-43EA-8A8D-2346976AE64D}" type="slidenum">
              <a:rPr lang="en-GB" smtClean="0"/>
              <a:t>‹#›</a:t>
            </a:fld>
            <a:endParaRPr lang="en-GB"/>
          </a:p>
        </p:txBody>
      </p:sp>
    </p:spTree>
    <p:extLst>
      <p:ext uri="{BB962C8B-B14F-4D97-AF65-F5344CB8AC3E}">
        <p14:creationId xmlns:p14="http://schemas.microsoft.com/office/powerpoint/2010/main" val="2624140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697CAC8-D393-40BC-AD59-6BEDC4A3AC5A}" type="datetimeFigureOut">
              <a:rPr lang="en-GB" smtClean="0"/>
              <a:t>23/04/2015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19BBB2-A69A-43EA-8A8D-2346976AE64D}" type="slidenum">
              <a:rPr lang="en-GB" smtClean="0"/>
              <a:t>‹#›</a:t>
            </a:fld>
            <a:endParaRPr lang="en-GB"/>
          </a:p>
        </p:txBody>
      </p:sp>
    </p:spTree>
    <p:extLst>
      <p:ext uri="{BB962C8B-B14F-4D97-AF65-F5344CB8AC3E}">
        <p14:creationId xmlns:p14="http://schemas.microsoft.com/office/powerpoint/2010/main" val="416976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7CAC8-D393-40BC-AD59-6BEDC4A3AC5A}" type="datetimeFigureOut">
              <a:rPr lang="en-GB" smtClean="0"/>
              <a:t>23/04/2015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19BBB2-A69A-43EA-8A8D-2346976AE64D}" type="slidenum">
              <a:rPr lang="en-GB" smtClean="0"/>
              <a:t>‹#›</a:t>
            </a:fld>
            <a:endParaRPr lang="en-GB"/>
          </a:p>
        </p:txBody>
      </p:sp>
    </p:spTree>
    <p:extLst>
      <p:ext uri="{BB962C8B-B14F-4D97-AF65-F5344CB8AC3E}">
        <p14:creationId xmlns:p14="http://schemas.microsoft.com/office/powerpoint/2010/main" val="4171824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97CAC8-D393-40BC-AD59-6BEDC4A3AC5A}" type="datetimeFigureOut">
              <a:rPr lang="en-GB" smtClean="0"/>
              <a:t>23/04/2015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19BBB2-A69A-43EA-8A8D-2346976AE64D}" type="slidenum">
              <a:rPr lang="en-GB" smtClean="0"/>
              <a:t>‹#›</a:t>
            </a:fld>
            <a:endParaRPr lang="en-GB"/>
          </a:p>
        </p:txBody>
      </p:sp>
    </p:spTree>
    <p:extLst>
      <p:ext uri="{BB962C8B-B14F-4D97-AF65-F5344CB8AC3E}">
        <p14:creationId xmlns:p14="http://schemas.microsoft.com/office/powerpoint/2010/main" val="4152623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97CAC8-D393-40BC-AD59-6BEDC4A3AC5A}" type="datetimeFigureOut">
              <a:rPr lang="en-GB" smtClean="0"/>
              <a:t>23/04/2015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19BBB2-A69A-43EA-8A8D-2346976AE64D}" type="slidenum">
              <a:rPr lang="en-GB" smtClean="0"/>
              <a:t>‹#›</a:t>
            </a:fld>
            <a:endParaRPr lang="en-GB"/>
          </a:p>
        </p:txBody>
      </p:sp>
    </p:spTree>
    <p:extLst>
      <p:ext uri="{BB962C8B-B14F-4D97-AF65-F5344CB8AC3E}">
        <p14:creationId xmlns:p14="http://schemas.microsoft.com/office/powerpoint/2010/main" val="28115742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97CAC8-D393-40BC-AD59-6BEDC4A3AC5A}" type="datetimeFigureOut">
              <a:rPr lang="en-GB" smtClean="0"/>
              <a:t>23/04/2015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19BBB2-A69A-43EA-8A8D-2346976AE64D}" type="slidenum">
              <a:rPr lang="en-GB" smtClean="0"/>
              <a:t>‹#›</a:t>
            </a:fld>
            <a:endParaRPr lang="en-GB"/>
          </a:p>
        </p:txBody>
      </p:sp>
    </p:spTree>
    <p:extLst>
      <p:ext uri="{BB962C8B-B14F-4D97-AF65-F5344CB8AC3E}">
        <p14:creationId xmlns:p14="http://schemas.microsoft.com/office/powerpoint/2010/main" val="1705641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72816"/>
            <a:ext cx="8229600" cy="4525963"/>
          </a:xfrm>
        </p:spPr>
        <p:txBody>
          <a:bodyPr>
            <a:normAutofit/>
          </a:bodyPr>
          <a:lstStyle/>
          <a:p>
            <a:pPr marL="0" indent="0">
              <a:buNone/>
            </a:pPr>
            <a:r>
              <a:rPr lang="en-GB" b="1" dirty="0">
                <a:solidFill>
                  <a:schemeClr val="tx2"/>
                </a:solidFill>
              </a:rPr>
              <a:t>What is heart failure</a:t>
            </a:r>
            <a:r>
              <a:rPr lang="en-GB" b="1" dirty="0" smtClean="0">
                <a:solidFill>
                  <a:schemeClr val="tx2"/>
                </a:solidFill>
              </a:rPr>
              <a:t>?</a:t>
            </a:r>
          </a:p>
          <a:p>
            <a:pPr marL="0" indent="0">
              <a:buNone/>
            </a:pPr>
            <a:endParaRPr lang="en-GB" dirty="0">
              <a:solidFill>
                <a:schemeClr val="tx2"/>
              </a:solidFill>
            </a:endParaRPr>
          </a:p>
          <a:p>
            <a:r>
              <a:rPr lang="en-GB" sz="2600" dirty="0"/>
              <a:t>Heart failure is an umbrella term that covers a number of conditions and can sound a bit scary.  What it actually means is the heart muscle has become weakened and is unable to pump blood around the body as efficiently as before.  The result is the heart is unable to supply enough blood to the body quickly enough, leading to a variety of symptoms.</a:t>
            </a:r>
          </a:p>
          <a:p>
            <a:endParaRPr lang="en-GB" dirty="0"/>
          </a:p>
        </p:txBody>
      </p:sp>
      <p:sp>
        <p:nvSpPr>
          <p:cNvPr id="2" name="Title 1"/>
          <p:cNvSpPr>
            <a:spLocks noGrp="1"/>
          </p:cNvSpPr>
          <p:nvPr>
            <p:ph type="title"/>
          </p:nvPr>
        </p:nvSpPr>
        <p:spPr>
          <a:xfrm>
            <a:off x="420949" y="332656"/>
            <a:ext cx="8229600" cy="1143000"/>
          </a:xfrm>
        </p:spPr>
        <p:txBody>
          <a:bodyPr>
            <a:normAutofit/>
          </a:bodyPr>
          <a:lstStyle/>
          <a:p>
            <a:r>
              <a:rPr lang="en-GB" dirty="0" smtClean="0"/>
              <a:t>Heart Failure</a:t>
            </a:r>
            <a:br>
              <a:rPr lang="en-GB" dirty="0" smtClean="0"/>
            </a:br>
            <a:r>
              <a:rPr lang="en-GB" sz="2400" dirty="0" smtClean="0"/>
              <a:t>Patient Information – Frequently asked questions</a:t>
            </a:r>
            <a:endParaRPr lang="en-GB" sz="2400" dirty="0"/>
          </a:p>
        </p:txBody>
      </p:sp>
      <p:pic>
        <p:nvPicPr>
          <p:cNvPr id="1026" name="Picture 2" descr="IRIS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1512168" cy="8640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7" name="Picture 3" descr="hands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188640"/>
            <a:ext cx="1213116" cy="8640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2794311217"/>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72816"/>
            <a:ext cx="8229600" cy="4525963"/>
          </a:xfrm>
        </p:spPr>
        <p:txBody>
          <a:bodyPr>
            <a:normAutofit/>
          </a:bodyPr>
          <a:lstStyle/>
          <a:p>
            <a:pPr marL="0" indent="0">
              <a:buNone/>
            </a:pPr>
            <a:r>
              <a:rPr lang="en-GB" sz="3500" b="1" dirty="0">
                <a:solidFill>
                  <a:schemeClr val="tx2"/>
                </a:solidFill>
              </a:rPr>
              <a:t>What are the main signs and symptoms</a:t>
            </a:r>
            <a:r>
              <a:rPr lang="en-GB" sz="3500" b="1" dirty="0" smtClean="0">
                <a:solidFill>
                  <a:schemeClr val="tx2"/>
                </a:solidFill>
              </a:rPr>
              <a:t>?</a:t>
            </a:r>
          </a:p>
          <a:p>
            <a:pPr marL="0" indent="0">
              <a:buNone/>
            </a:pPr>
            <a:endParaRPr lang="en-GB" dirty="0"/>
          </a:p>
          <a:p>
            <a:pPr marL="0" indent="0">
              <a:buNone/>
            </a:pPr>
            <a:r>
              <a:rPr lang="en-GB" sz="2600" dirty="0" smtClean="0"/>
              <a:t>Some </a:t>
            </a:r>
            <a:r>
              <a:rPr lang="en-GB" sz="2600" dirty="0"/>
              <a:t>of the most common signs and symptoms of heart failure are: </a:t>
            </a:r>
          </a:p>
          <a:p>
            <a:pPr lvl="0"/>
            <a:r>
              <a:rPr lang="en-GB" sz="2600" dirty="0"/>
              <a:t>shortness of breath during activity, at night, or at rest;</a:t>
            </a:r>
          </a:p>
          <a:p>
            <a:pPr lvl="0"/>
            <a:r>
              <a:rPr lang="en-GB" sz="2600" dirty="0"/>
              <a:t>swelling of the ankles, feet or around the waist due to fluid retention</a:t>
            </a:r>
            <a:r>
              <a:rPr lang="en-GB" sz="2600" dirty="0" smtClean="0"/>
              <a:t>;</a:t>
            </a:r>
          </a:p>
          <a:p>
            <a:pPr lvl="0"/>
            <a:r>
              <a:rPr lang="en-GB" sz="2600" dirty="0"/>
              <a:t>p</a:t>
            </a:r>
            <a:r>
              <a:rPr lang="en-GB" sz="2600" dirty="0" smtClean="0"/>
              <a:t>utting on weight due to fluid retention;</a:t>
            </a:r>
            <a:endParaRPr lang="en-GB" sz="2600" dirty="0"/>
          </a:p>
          <a:p>
            <a:pPr lvl="0"/>
            <a:r>
              <a:rPr lang="en-GB" sz="2600" dirty="0"/>
              <a:t>tiredness or feeling exhausted.</a:t>
            </a:r>
          </a:p>
          <a:p>
            <a:endParaRPr lang="en-GB" dirty="0"/>
          </a:p>
        </p:txBody>
      </p:sp>
      <p:sp>
        <p:nvSpPr>
          <p:cNvPr id="2" name="Title 1"/>
          <p:cNvSpPr>
            <a:spLocks noGrp="1"/>
          </p:cNvSpPr>
          <p:nvPr>
            <p:ph type="title"/>
          </p:nvPr>
        </p:nvSpPr>
        <p:spPr>
          <a:xfrm>
            <a:off x="420949" y="332656"/>
            <a:ext cx="8229600" cy="1143000"/>
          </a:xfrm>
        </p:spPr>
        <p:txBody>
          <a:bodyPr>
            <a:normAutofit/>
          </a:bodyPr>
          <a:lstStyle/>
          <a:p>
            <a:r>
              <a:rPr lang="en-GB" dirty="0" smtClean="0"/>
              <a:t>Heart Failure</a:t>
            </a:r>
            <a:br>
              <a:rPr lang="en-GB" dirty="0" smtClean="0"/>
            </a:br>
            <a:r>
              <a:rPr lang="en-GB" sz="2400" dirty="0" smtClean="0"/>
              <a:t>Patient Information – Frequently asked questions</a:t>
            </a:r>
            <a:endParaRPr lang="en-GB" sz="2400" dirty="0"/>
          </a:p>
        </p:txBody>
      </p:sp>
      <p:pic>
        <p:nvPicPr>
          <p:cNvPr id="1026" name="Picture 2" descr="IRIS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1512168" cy="8640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7" name="Picture 3" descr="hands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188640"/>
            <a:ext cx="1213116" cy="8640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3173619631"/>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72816"/>
            <a:ext cx="8229600" cy="4525963"/>
          </a:xfrm>
        </p:spPr>
        <p:txBody>
          <a:bodyPr>
            <a:normAutofit/>
          </a:bodyPr>
          <a:lstStyle/>
          <a:p>
            <a:pPr marL="0" indent="0">
              <a:buNone/>
            </a:pPr>
            <a:r>
              <a:rPr lang="en-GB" sz="3500" b="1" dirty="0">
                <a:solidFill>
                  <a:schemeClr val="tx2"/>
                </a:solidFill>
              </a:rPr>
              <a:t>What causes heart failure</a:t>
            </a:r>
            <a:r>
              <a:rPr lang="en-GB" sz="3500" b="1" dirty="0" smtClean="0">
                <a:solidFill>
                  <a:schemeClr val="tx2"/>
                </a:solidFill>
              </a:rPr>
              <a:t>?</a:t>
            </a:r>
            <a:endParaRPr lang="en-GB" sz="3500" dirty="0" smtClean="0">
              <a:solidFill>
                <a:schemeClr val="tx2"/>
              </a:solidFill>
            </a:endParaRPr>
          </a:p>
          <a:p>
            <a:pPr marL="0" indent="0">
              <a:buNone/>
            </a:pPr>
            <a:endParaRPr lang="en-GB" dirty="0"/>
          </a:p>
          <a:p>
            <a:pPr marL="0" indent="0">
              <a:buNone/>
            </a:pPr>
            <a:r>
              <a:rPr lang="en-GB" sz="2800" dirty="0"/>
              <a:t>The commonest causes include:  </a:t>
            </a:r>
          </a:p>
          <a:p>
            <a:pPr lvl="0"/>
            <a:r>
              <a:rPr lang="en-GB" sz="2800" dirty="0"/>
              <a:t>a previous heart attack; </a:t>
            </a:r>
          </a:p>
          <a:p>
            <a:pPr lvl="0"/>
            <a:r>
              <a:rPr lang="en-GB" sz="2800" dirty="0" smtClean="0"/>
              <a:t>problems </a:t>
            </a:r>
            <a:r>
              <a:rPr lang="en-GB" sz="2800" dirty="0"/>
              <a:t>with the valves of the heart; </a:t>
            </a:r>
          </a:p>
          <a:p>
            <a:pPr lvl="0"/>
            <a:r>
              <a:rPr lang="en-GB" sz="2800" dirty="0"/>
              <a:t>disease of the heart muscle</a:t>
            </a:r>
            <a:r>
              <a:rPr lang="en-GB" sz="2800" dirty="0" smtClean="0"/>
              <a:t>;</a:t>
            </a:r>
          </a:p>
          <a:p>
            <a:r>
              <a:rPr lang="en-GB" sz="2800" dirty="0"/>
              <a:t>high blood pressure; </a:t>
            </a:r>
            <a:r>
              <a:rPr lang="en-GB" sz="2800" dirty="0" smtClean="0"/>
              <a:t> </a:t>
            </a:r>
            <a:endParaRPr lang="en-GB" sz="2800" dirty="0"/>
          </a:p>
          <a:p>
            <a:pPr lvl="0"/>
            <a:r>
              <a:rPr lang="en-GB" sz="2800" dirty="0"/>
              <a:t>long term chest problems.</a:t>
            </a:r>
          </a:p>
          <a:p>
            <a:endParaRPr lang="en-GB" dirty="0"/>
          </a:p>
        </p:txBody>
      </p:sp>
      <p:sp>
        <p:nvSpPr>
          <p:cNvPr id="2" name="Title 1"/>
          <p:cNvSpPr>
            <a:spLocks noGrp="1"/>
          </p:cNvSpPr>
          <p:nvPr>
            <p:ph type="title"/>
          </p:nvPr>
        </p:nvSpPr>
        <p:spPr>
          <a:xfrm>
            <a:off x="420949" y="332656"/>
            <a:ext cx="8229600" cy="1143000"/>
          </a:xfrm>
        </p:spPr>
        <p:txBody>
          <a:bodyPr>
            <a:normAutofit/>
          </a:bodyPr>
          <a:lstStyle/>
          <a:p>
            <a:r>
              <a:rPr lang="en-GB" dirty="0" smtClean="0"/>
              <a:t>Heart Failure</a:t>
            </a:r>
            <a:br>
              <a:rPr lang="en-GB" dirty="0" smtClean="0"/>
            </a:br>
            <a:r>
              <a:rPr lang="en-GB" sz="2400" dirty="0" smtClean="0"/>
              <a:t>Patient Information – Frequently asked questions</a:t>
            </a:r>
            <a:endParaRPr lang="en-GB" sz="2400" dirty="0"/>
          </a:p>
        </p:txBody>
      </p:sp>
      <p:pic>
        <p:nvPicPr>
          <p:cNvPr id="1026" name="Picture 2" descr="IRIS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1512168" cy="8640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7" name="Picture 3" descr="hands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188640"/>
            <a:ext cx="1213116" cy="8640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2883861544"/>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72816"/>
            <a:ext cx="8229600" cy="4525963"/>
          </a:xfrm>
        </p:spPr>
        <p:txBody>
          <a:bodyPr>
            <a:normAutofit fontScale="77500" lnSpcReduction="20000"/>
          </a:bodyPr>
          <a:lstStyle/>
          <a:p>
            <a:pPr marL="0" indent="0">
              <a:buNone/>
            </a:pPr>
            <a:r>
              <a:rPr lang="en-GB" sz="4100" b="1" dirty="0">
                <a:solidFill>
                  <a:schemeClr val="tx2"/>
                </a:solidFill>
              </a:rPr>
              <a:t>On line Information - Recommended Websites</a:t>
            </a:r>
            <a:endParaRPr lang="en-GB" sz="4100" dirty="0">
              <a:solidFill>
                <a:schemeClr val="tx2"/>
              </a:solidFill>
            </a:endParaRPr>
          </a:p>
          <a:p>
            <a:pPr marL="0" indent="0">
              <a:buNone/>
            </a:pPr>
            <a:r>
              <a:rPr lang="en-GB" sz="3600" dirty="0"/>
              <a:t>A lot of information </a:t>
            </a:r>
            <a:r>
              <a:rPr lang="en-GB" sz="3600" dirty="0" smtClean="0"/>
              <a:t>is </a:t>
            </a:r>
            <a:r>
              <a:rPr lang="en-GB" sz="3600" dirty="0"/>
              <a:t>available on line, however not all information may be medically accurate. Below are a list of recommended websites to find out more about heart failure </a:t>
            </a:r>
            <a:endParaRPr lang="en-GB" sz="3600" dirty="0" smtClean="0"/>
          </a:p>
          <a:p>
            <a:pPr marL="0" indent="0">
              <a:buNone/>
            </a:pPr>
            <a:endParaRPr lang="en-GB" sz="3600" dirty="0"/>
          </a:p>
          <a:p>
            <a:r>
              <a:rPr lang="en-GB" sz="2600" b="1" dirty="0"/>
              <a:t>British Heart Foundation </a:t>
            </a:r>
            <a:r>
              <a:rPr lang="en-GB" sz="2600" dirty="0"/>
              <a:t>- </a:t>
            </a:r>
            <a:r>
              <a:rPr lang="en-GB" sz="2600" b="1" dirty="0"/>
              <a:t>http://www.bhf.org.uk </a:t>
            </a:r>
            <a:endParaRPr lang="en-GB" sz="2600" dirty="0"/>
          </a:p>
          <a:p>
            <a:r>
              <a:rPr lang="en-GB" sz="2600" b="1" dirty="0"/>
              <a:t>The Cardiomyopathy Association </a:t>
            </a:r>
            <a:r>
              <a:rPr lang="en-GB" sz="2600" dirty="0"/>
              <a:t>- </a:t>
            </a:r>
            <a:r>
              <a:rPr lang="en-GB" sz="2600" b="1" dirty="0"/>
              <a:t>http://www.cardiomyopathy.org</a:t>
            </a:r>
            <a:endParaRPr lang="en-GB" sz="2600" dirty="0"/>
          </a:p>
          <a:p>
            <a:r>
              <a:rPr lang="en-GB" sz="2600" b="1" dirty="0" smtClean="0"/>
              <a:t>Chest </a:t>
            </a:r>
            <a:r>
              <a:rPr lang="en-GB" sz="2600" b="1" dirty="0"/>
              <a:t>Heart &amp; Stroke Scotland </a:t>
            </a:r>
            <a:r>
              <a:rPr lang="en-GB" sz="2600" dirty="0"/>
              <a:t>- </a:t>
            </a:r>
            <a:r>
              <a:rPr lang="en-GB" sz="2600" b="1" dirty="0"/>
              <a:t>http://www.chss.org.uk</a:t>
            </a:r>
            <a:endParaRPr lang="en-GB" sz="2600" dirty="0"/>
          </a:p>
          <a:p>
            <a:r>
              <a:rPr lang="en-GB" sz="2600" b="1" dirty="0"/>
              <a:t>Heart Failure Matters </a:t>
            </a:r>
            <a:r>
              <a:rPr lang="en-GB" sz="2600" dirty="0"/>
              <a:t>- </a:t>
            </a:r>
            <a:r>
              <a:rPr lang="en-GB" sz="2600" b="1" dirty="0"/>
              <a:t>http://www.heartfailurematters.org</a:t>
            </a:r>
            <a:endParaRPr lang="en-GB" sz="2600" dirty="0"/>
          </a:p>
          <a:p>
            <a:pPr marL="0" indent="0">
              <a:buNone/>
            </a:pPr>
            <a:endParaRPr lang="en-GB" dirty="0"/>
          </a:p>
          <a:p>
            <a:endParaRPr lang="en-GB" dirty="0"/>
          </a:p>
        </p:txBody>
      </p:sp>
      <p:sp>
        <p:nvSpPr>
          <p:cNvPr id="2" name="Title 1"/>
          <p:cNvSpPr>
            <a:spLocks noGrp="1"/>
          </p:cNvSpPr>
          <p:nvPr>
            <p:ph type="title"/>
          </p:nvPr>
        </p:nvSpPr>
        <p:spPr>
          <a:xfrm>
            <a:off x="420949" y="332656"/>
            <a:ext cx="8229600" cy="1143000"/>
          </a:xfrm>
        </p:spPr>
        <p:txBody>
          <a:bodyPr>
            <a:normAutofit/>
          </a:bodyPr>
          <a:lstStyle/>
          <a:p>
            <a:r>
              <a:rPr lang="en-GB" dirty="0" smtClean="0"/>
              <a:t>Heart Failure</a:t>
            </a:r>
            <a:br>
              <a:rPr lang="en-GB" dirty="0" smtClean="0"/>
            </a:br>
            <a:r>
              <a:rPr lang="en-GB" sz="2400" dirty="0" smtClean="0"/>
              <a:t>Where can I find out more?</a:t>
            </a:r>
            <a:endParaRPr lang="en-GB" sz="2400" dirty="0"/>
          </a:p>
        </p:txBody>
      </p:sp>
      <p:pic>
        <p:nvPicPr>
          <p:cNvPr id="1026" name="Picture 2" descr="IRIS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1512168" cy="8640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7" name="Picture 3" descr="hands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188640"/>
            <a:ext cx="1213116" cy="8640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2050" name="Picture 2" descr="interne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8304" y="5157192"/>
            <a:ext cx="1501148" cy="12241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1642232801"/>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72816"/>
            <a:ext cx="8229600" cy="4525963"/>
          </a:xfrm>
        </p:spPr>
        <p:txBody>
          <a:bodyPr>
            <a:normAutofit fontScale="62500" lnSpcReduction="20000"/>
          </a:bodyPr>
          <a:lstStyle/>
          <a:p>
            <a:r>
              <a:rPr lang="en-GB" sz="4600" b="1" dirty="0">
                <a:solidFill>
                  <a:schemeClr val="tx2"/>
                </a:solidFill>
              </a:rPr>
              <a:t>Heart Help &amp; Advice Lines</a:t>
            </a:r>
            <a:r>
              <a:rPr lang="en-GB" sz="4600" b="1" dirty="0" smtClean="0">
                <a:solidFill>
                  <a:schemeClr val="tx2"/>
                </a:solidFill>
              </a:rPr>
              <a:t>*</a:t>
            </a:r>
          </a:p>
          <a:p>
            <a:pPr marL="0" indent="0">
              <a:buNone/>
            </a:pPr>
            <a:r>
              <a:rPr lang="en-GB" dirty="0" smtClean="0"/>
              <a:t>You </a:t>
            </a:r>
            <a:r>
              <a:rPr lang="en-GB" dirty="0"/>
              <a:t>may prefer to speak with a healthcare professional over the phone</a:t>
            </a:r>
            <a:r>
              <a:rPr lang="en-GB" dirty="0" smtClean="0"/>
              <a:t>.</a:t>
            </a:r>
          </a:p>
          <a:p>
            <a:pPr marL="0" indent="0">
              <a:buNone/>
            </a:pPr>
            <a:endParaRPr lang="en-GB" dirty="0"/>
          </a:p>
          <a:p>
            <a:r>
              <a:rPr lang="en-GB" b="1" dirty="0"/>
              <a:t>British Heart Foundation </a:t>
            </a:r>
            <a:r>
              <a:rPr lang="en-GB" dirty="0"/>
              <a:t>- 0300 330 3311 </a:t>
            </a:r>
            <a:endParaRPr lang="en-GB" dirty="0" smtClean="0"/>
          </a:p>
          <a:p>
            <a:pPr marL="0" indent="0">
              <a:buNone/>
            </a:pPr>
            <a:r>
              <a:rPr lang="en-GB" dirty="0"/>
              <a:t>	</a:t>
            </a:r>
            <a:r>
              <a:rPr lang="en-GB" dirty="0" smtClean="0"/>
              <a:t>(</a:t>
            </a:r>
            <a:r>
              <a:rPr lang="en-GB" dirty="0"/>
              <a:t>open Mon-Fri 9am to 5pm similar cost to 01 and 02 numbers</a:t>
            </a:r>
            <a:r>
              <a:rPr lang="en-GB" dirty="0" smtClean="0"/>
              <a:t>)</a:t>
            </a:r>
          </a:p>
          <a:p>
            <a:pPr marL="0" indent="0">
              <a:buNone/>
            </a:pPr>
            <a:r>
              <a:rPr lang="en-GB" dirty="0" smtClean="0"/>
              <a:t> </a:t>
            </a:r>
            <a:endParaRPr lang="en-GB" dirty="0"/>
          </a:p>
          <a:p>
            <a:r>
              <a:rPr lang="en-GB" b="1" dirty="0" smtClean="0"/>
              <a:t>Chest </a:t>
            </a:r>
            <a:r>
              <a:rPr lang="en-GB" b="1" dirty="0"/>
              <a:t>Heart &amp; Stroke Scotland </a:t>
            </a:r>
            <a:r>
              <a:rPr lang="en-GB" dirty="0"/>
              <a:t>- 0808 801 0899  </a:t>
            </a:r>
            <a:endParaRPr lang="en-GB" dirty="0" smtClean="0"/>
          </a:p>
          <a:p>
            <a:pPr marL="0" indent="0">
              <a:buNone/>
            </a:pPr>
            <a:r>
              <a:rPr lang="en-GB" dirty="0"/>
              <a:t>	</a:t>
            </a:r>
            <a:r>
              <a:rPr lang="en-GB" dirty="0" smtClean="0"/>
              <a:t>(</a:t>
            </a:r>
            <a:r>
              <a:rPr lang="en-GB" dirty="0"/>
              <a:t>open Mon –Fri 9.30am to 4pm Freephone)</a:t>
            </a:r>
          </a:p>
          <a:p>
            <a:pPr marL="0" indent="0">
              <a:buNone/>
            </a:pPr>
            <a:r>
              <a:rPr lang="en-GB" dirty="0"/>
              <a:t> </a:t>
            </a:r>
          </a:p>
          <a:p>
            <a:pPr marL="0" indent="0">
              <a:buNone/>
            </a:pPr>
            <a:r>
              <a:rPr lang="en-GB" dirty="0"/>
              <a:t>*</a:t>
            </a:r>
            <a:r>
              <a:rPr lang="en-GB" i="1" dirty="0"/>
              <a:t>This information does not replace the advice that your doctor or nurse may give you. If you are worried about your heart health in any way, contact your GP or local healthcare provider.</a:t>
            </a:r>
            <a:endParaRPr lang="en-GB" dirty="0"/>
          </a:p>
          <a:p>
            <a:pPr marL="0" indent="0">
              <a:buNone/>
            </a:pPr>
            <a:r>
              <a:rPr lang="en-GB" dirty="0"/>
              <a:t> </a:t>
            </a:r>
          </a:p>
        </p:txBody>
      </p:sp>
      <p:sp>
        <p:nvSpPr>
          <p:cNvPr id="2" name="Title 1"/>
          <p:cNvSpPr>
            <a:spLocks noGrp="1"/>
          </p:cNvSpPr>
          <p:nvPr>
            <p:ph type="title"/>
          </p:nvPr>
        </p:nvSpPr>
        <p:spPr>
          <a:xfrm>
            <a:off x="420949" y="332656"/>
            <a:ext cx="8229600" cy="1143000"/>
          </a:xfrm>
        </p:spPr>
        <p:txBody>
          <a:bodyPr>
            <a:normAutofit/>
          </a:bodyPr>
          <a:lstStyle/>
          <a:p>
            <a:r>
              <a:rPr lang="en-GB" dirty="0" smtClean="0"/>
              <a:t>Heart Failure</a:t>
            </a:r>
            <a:br>
              <a:rPr lang="en-GB" dirty="0" smtClean="0"/>
            </a:br>
            <a:r>
              <a:rPr lang="en-GB" sz="2400" dirty="0" smtClean="0"/>
              <a:t>Where can I find out more?</a:t>
            </a:r>
            <a:endParaRPr lang="en-GB" sz="2400" dirty="0"/>
          </a:p>
        </p:txBody>
      </p:sp>
      <p:pic>
        <p:nvPicPr>
          <p:cNvPr id="1026" name="Picture 2" descr="IRIS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1512168" cy="8640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7" name="Picture 3" descr="hands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188640"/>
            <a:ext cx="1213116" cy="8640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3074" name="Picture 2" descr="helpli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4529" y="5373216"/>
            <a:ext cx="1844923" cy="12241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3227912506"/>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257</Words>
  <Application>Microsoft Macintosh PowerPoint</Application>
  <PresentationFormat>On-screen Show (4:3)</PresentationFormat>
  <Paragraphs>41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Heart Failure Patient Information – Frequently asked questions</vt:lpstr>
      <vt:lpstr>Heart Failure Patient Information – Frequently asked questions</vt:lpstr>
      <vt:lpstr>Heart Failure Patient Information – Frequently asked questions</vt:lpstr>
      <vt:lpstr>Heart Failure Where can I find out more?</vt:lpstr>
      <vt:lpstr>Heart Failure Where can I find out more?</vt:lpstr>
    </vt:vector>
  </TitlesOfParts>
  <Company>BHF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Forsyth</dc:creator>
  <cp:lastModifiedBy>Viven Moffat</cp:lastModifiedBy>
  <cp:revision>6</cp:revision>
  <dcterms:created xsi:type="dcterms:W3CDTF">2014-11-24T12:02:57Z</dcterms:created>
  <dcterms:modified xsi:type="dcterms:W3CDTF">2015-04-23T14:58:34Z</dcterms:modified>
</cp:coreProperties>
</file>