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259" r:id="rId2"/>
    <p:sldId id="257" r:id="rId3"/>
    <p:sldId id="260" r:id="rId4"/>
    <p:sldId id="262" r:id="rId5"/>
    <p:sldId id="263" r:id="rId6"/>
    <p:sldId id="267" r:id="rId7"/>
    <p:sldId id="268" r:id="rId8"/>
    <p:sldId id="269" r:id="rId9"/>
    <p:sldId id="264" r:id="rId10"/>
    <p:sldId id="261" r:id="rId11"/>
    <p:sldId id="265"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7666" autoAdjust="0"/>
  </p:normalViewPr>
  <p:slideViewPr>
    <p:cSldViewPr snapToGrid="0" snapToObjects="1">
      <p:cViewPr varScale="1">
        <p:scale>
          <a:sx n="71" d="100"/>
          <a:sy n="71" d="100"/>
        </p:scale>
        <p:origin x="-3976"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671B29B-E746-0C43-A507-3E5DE3E74D31}" type="datetimeFigureOut">
              <a:rPr lang="en-US" smtClean="0"/>
              <a:t>22/10/2014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B58796-331A-9148-9BB3-4A5AA013B38A}" type="slidenum">
              <a:rPr lang="en-US" smtClean="0"/>
              <a:t>‹#›</a:t>
            </a:fld>
            <a:endParaRPr lang="en-US"/>
          </a:p>
        </p:txBody>
      </p:sp>
    </p:spTree>
    <p:extLst>
      <p:ext uri="{BB962C8B-B14F-4D97-AF65-F5344CB8AC3E}">
        <p14:creationId xmlns:p14="http://schemas.microsoft.com/office/powerpoint/2010/main" val="39500078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2CB232-0BCD-5C4D-9456-9589921A9F5A}" type="datetimeFigureOut">
              <a:rPr lang="en-US" smtClean="0"/>
              <a:t>22/10/2014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557ED6-7F8E-984C-A363-88625407576F}" type="slidenum">
              <a:rPr lang="en-US" smtClean="0"/>
              <a:t>‹#›</a:t>
            </a:fld>
            <a:endParaRPr lang="en-US"/>
          </a:p>
        </p:txBody>
      </p:sp>
    </p:spTree>
    <p:extLst>
      <p:ext uri="{BB962C8B-B14F-4D97-AF65-F5344CB8AC3E}">
        <p14:creationId xmlns:p14="http://schemas.microsoft.com/office/powerpoint/2010/main" val="9855873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Choose your response- what you say, how you behave, what you feel. Act</a:t>
            </a:r>
            <a:r>
              <a:rPr lang="en-US" baseline="0" dirty="0" smtClean="0"/>
              <a:t> </a:t>
            </a:r>
            <a:r>
              <a:rPr lang="en-US" i="1" baseline="0" dirty="0" smtClean="0"/>
              <a:t>consciously.</a:t>
            </a:r>
            <a:endParaRPr lang="en-US" i="1" dirty="0"/>
          </a:p>
        </p:txBody>
      </p:sp>
      <p:sp>
        <p:nvSpPr>
          <p:cNvPr id="4" name="Slide Number Placeholder 3"/>
          <p:cNvSpPr>
            <a:spLocks noGrp="1"/>
          </p:cNvSpPr>
          <p:nvPr>
            <p:ph type="sldNum" sz="quarter" idx="10"/>
          </p:nvPr>
        </p:nvSpPr>
        <p:spPr/>
        <p:txBody>
          <a:bodyPr/>
          <a:lstStyle/>
          <a:p>
            <a:fld id="{B8557ED6-7F8E-984C-A363-88625407576F}" type="slidenum">
              <a:rPr lang="en-US" smtClean="0"/>
              <a:t>2</a:t>
            </a:fld>
            <a:endParaRPr lang="en-US"/>
          </a:p>
        </p:txBody>
      </p:sp>
    </p:spTree>
    <p:extLst>
      <p:ext uri="{BB962C8B-B14F-4D97-AF65-F5344CB8AC3E}">
        <p14:creationId xmlns:p14="http://schemas.microsoft.com/office/powerpoint/2010/main" val="90100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There’s no point targeting the late adopters as they will only do this once 50% of your population has already done so.</a:t>
            </a:r>
          </a:p>
          <a:p>
            <a:endParaRPr lang="en-US" dirty="0" smtClean="0"/>
          </a:p>
          <a:p>
            <a:r>
              <a:rPr lang="en-US" dirty="0" smtClean="0"/>
              <a:t>Can you think of any examples?</a:t>
            </a:r>
            <a:r>
              <a:rPr lang="en-US" baseline="0" dirty="0" smtClean="0"/>
              <a:t> </a:t>
            </a:r>
            <a:r>
              <a:rPr lang="en-US" baseline="0" dirty="0" err="1" smtClean="0"/>
              <a:t>Eg</a:t>
            </a:r>
            <a:r>
              <a:rPr lang="en-US" baseline="0" dirty="0" smtClean="0"/>
              <a:t> telephone, television, car ownership</a:t>
            </a:r>
            <a:endParaRPr lang="en-US" dirty="0"/>
          </a:p>
        </p:txBody>
      </p:sp>
      <p:sp>
        <p:nvSpPr>
          <p:cNvPr id="4" name="Slide Number Placeholder 3"/>
          <p:cNvSpPr>
            <a:spLocks noGrp="1"/>
          </p:cNvSpPr>
          <p:nvPr>
            <p:ph type="sldNum" sz="quarter" idx="10"/>
          </p:nvPr>
        </p:nvSpPr>
        <p:spPr/>
        <p:txBody>
          <a:bodyPr/>
          <a:lstStyle/>
          <a:p>
            <a:fld id="{B8557ED6-7F8E-984C-A363-88625407576F}" type="slidenum">
              <a:rPr lang="en-US" smtClean="0"/>
              <a:t>3</a:t>
            </a:fld>
            <a:endParaRPr lang="en-US"/>
          </a:p>
        </p:txBody>
      </p:sp>
    </p:spTree>
    <p:extLst>
      <p:ext uri="{BB962C8B-B14F-4D97-AF65-F5344CB8AC3E}">
        <p14:creationId xmlns:p14="http://schemas.microsoft.com/office/powerpoint/2010/main" val="2669904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Don’t be afraid to ask for help- you can’t do this all on your own. </a:t>
            </a:r>
            <a:endParaRPr lang="en-US" dirty="0" smtClean="0"/>
          </a:p>
          <a:p>
            <a:r>
              <a:rPr lang="en-US" dirty="0" smtClean="0"/>
              <a:t>You need more than vigilance &amp; hard work.</a:t>
            </a:r>
          </a:p>
          <a:p>
            <a:endParaRPr lang="en-US" dirty="0" smtClean="0"/>
          </a:p>
          <a:p>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Ask for all the help and support you need from possible contacts, bringing together people with a mix of skills, knowledge and capabilities. You can keep adding to the team.</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8557ED6-7F8E-984C-A363-88625407576F}" type="slidenum">
              <a:rPr lang="en-US" smtClean="0"/>
              <a:t>5</a:t>
            </a:fld>
            <a:endParaRPr lang="en-US"/>
          </a:p>
        </p:txBody>
      </p:sp>
    </p:spTree>
    <p:extLst>
      <p:ext uri="{BB962C8B-B14F-4D97-AF65-F5344CB8AC3E}">
        <p14:creationId xmlns:p14="http://schemas.microsoft.com/office/powerpoint/2010/main" val="1147321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557ED6-7F8E-984C-A363-88625407576F}" type="slidenum">
              <a:rPr lang="en-US" smtClean="0"/>
              <a:t>6</a:t>
            </a:fld>
            <a:endParaRPr lang="en-US"/>
          </a:p>
        </p:txBody>
      </p:sp>
    </p:spTree>
    <p:extLst>
      <p:ext uri="{BB962C8B-B14F-4D97-AF65-F5344CB8AC3E}">
        <p14:creationId xmlns:p14="http://schemas.microsoft.com/office/powerpoint/2010/main" val="628210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 of marshmallow challenge</a:t>
            </a:r>
          </a:p>
          <a:p>
            <a:endParaRPr lang="en-US" dirty="0" smtClean="0"/>
          </a:p>
          <a:p>
            <a:r>
              <a:rPr lang="en-US" dirty="0" smtClean="0"/>
              <a:t>Also beware of hidden assumptions!</a:t>
            </a:r>
            <a:endParaRPr lang="en-US" dirty="0"/>
          </a:p>
        </p:txBody>
      </p:sp>
      <p:sp>
        <p:nvSpPr>
          <p:cNvPr id="4" name="Slide Number Placeholder 3"/>
          <p:cNvSpPr>
            <a:spLocks noGrp="1"/>
          </p:cNvSpPr>
          <p:nvPr>
            <p:ph type="sldNum" sz="quarter" idx="10"/>
          </p:nvPr>
        </p:nvSpPr>
        <p:spPr/>
        <p:txBody>
          <a:bodyPr/>
          <a:lstStyle/>
          <a:p>
            <a:fld id="{B8557ED6-7F8E-984C-A363-88625407576F}" type="slidenum">
              <a:rPr lang="en-US" smtClean="0"/>
              <a:t>7</a:t>
            </a:fld>
            <a:endParaRPr lang="en-US"/>
          </a:p>
        </p:txBody>
      </p:sp>
    </p:spTree>
    <p:extLst>
      <p:ext uri="{BB962C8B-B14F-4D97-AF65-F5344CB8AC3E}">
        <p14:creationId xmlns:p14="http://schemas.microsoft.com/office/powerpoint/2010/main" val="4152601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557ED6-7F8E-984C-A363-88625407576F}" type="slidenum">
              <a:rPr lang="en-US" smtClean="0"/>
              <a:t>8</a:t>
            </a:fld>
            <a:endParaRPr lang="en-US"/>
          </a:p>
        </p:txBody>
      </p:sp>
    </p:spTree>
    <p:extLst>
      <p:ext uri="{BB962C8B-B14F-4D97-AF65-F5344CB8AC3E}">
        <p14:creationId xmlns:p14="http://schemas.microsoft.com/office/powerpoint/2010/main" val="678783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557ED6-7F8E-984C-A363-88625407576F}" type="slidenum">
              <a:rPr lang="en-US" smtClean="0"/>
              <a:t>9</a:t>
            </a:fld>
            <a:endParaRPr lang="en-US"/>
          </a:p>
        </p:txBody>
      </p:sp>
    </p:spTree>
    <p:extLst>
      <p:ext uri="{BB962C8B-B14F-4D97-AF65-F5344CB8AC3E}">
        <p14:creationId xmlns:p14="http://schemas.microsoft.com/office/powerpoint/2010/main" val="2968613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Anesthesia compared with antiseptics…</a:t>
            </a:r>
          </a:p>
          <a:p>
            <a:endParaRPr lang="en-US" dirty="0" smtClean="0"/>
          </a:p>
          <a:p>
            <a:r>
              <a:rPr lang="en-US" dirty="0" smtClean="0"/>
              <a:t>The first demo of anesthesia was </a:t>
            </a:r>
            <a:r>
              <a:rPr lang="en-US" baseline="0" dirty="0" smtClean="0"/>
              <a:t>in 1846. The </a:t>
            </a:r>
            <a:r>
              <a:rPr lang="en-US" dirty="0" smtClean="0"/>
              <a:t>by Boston surgeon,</a:t>
            </a:r>
            <a:r>
              <a:rPr lang="en-US" baseline="0" dirty="0" smtClean="0"/>
              <a:t> Henry Jacob Bigelow, was approached by a dentist called William Morton, who insisted he had found a gas to make patients unaware of any pain. This was a major claim as in those days, even a minor tooth extraction was excruciating. Without effective pain control, surgeons had learnt to work at speed and attendants pinned patients down as they screamed and thrashed about before they fainted from the pain!</a:t>
            </a:r>
          </a:p>
          <a:p>
            <a:endParaRPr lang="en-US" baseline="0" dirty="0" smtClean="0"/>
          </a:p>
          <a:p>
            <a:r>
              <a:rPr lang="en-US" baseline="0" dirty="0" smtClean="0"/>
              <a:t>Bigelow agreed to let Morton demonstrate on a young man who was to have a </a:t>
            </a:r>
            <a:r>
              <a:rPr lang="en-US" baseline="0" dirty="0" err="1" smtClean="0"/>
              <a:t>tumour</a:t>
            </a:r>
            <a:r>
              <a:rPr lang="en-US" baseline="0" dirty="0" smtClean="0"/>
              <a:t> removed from his jaw. Miraculously, the patient only muttered to himself in a semi-conscious state. The following day the as was tried out on a woman having </a:t>
            </a:r>
            <a:r>
              <a:rPr lang="en-US" baseline="0" dirty="0" err="1" smtClean="0"/>
              <a:t>surgey</a:t>
            </a:r>
            <a:r>
              <a:rPr lang="en-US" baseline="0" dirty="0" smtClean="0"/>
              <a:t> to cut out a tumor from her arm- she was silent and motionless.</a:t>
            </a:r>
          </a:p>
          <a:p>
            <a:endParaRPr lang="en-US" baseline="0" dirty="0" smtClean="0"/>
          </a:p>
          <a:p>
            <a:r>
              <a:rPr lang="en-US" baseline="0" dirty="0" smtClean="0"/>
              <a:t>4 weeks later, Bigelow published a report on the discovery. The idea spread like wildfire- travelling through letters, meetings and periodicals. </a:t>
            </a:r>
          </a:p>
          <a:p>
            <a:r>
              <a:rPr lang="en-US" baseline="0" dirty="0" smtClean="0"/>
              <a:t>It was demonstrated in October, by mid-Dec it was being used by surgeons in Paris and London and by Feb, </a:t>
            </a:r>
            <a:r>
              <a:rPr lang="en-US" baseline="0" dirty="0" err="1" smtClean="0"/>
              <a:t>anaesthesia</a:t>
            </a:r>
            <a:r>
              <a:rPr lang="en-US" baseline="0" dirty="0" smtClean="0"/>
              <a:t> had been used in almost all the capitals of Europe and by June, in most regions of the world. Within 7 years virtually every hospital in America and Britain had adopted the new discovery. </a:t>
            </a:r>
          </a:p>
          <a:p>
            <a:endParaRPr lang="en-US" baseline="0" dirty="0" smtClean="0"/>
          </a:p>
          <a:p>
            <a:r>
              <a:rPr lang="en-US" baseline="0" dirty="0" smtClean="0"/>
              <a:t>There were some forces of resistance – some criticized it as a ‘needless luxury’, while older surgeons saw pain as a necessary evil while clergymen said using it to reduce the pain of childbirth was frustrating God’s design. </a:t>
            </a:r>
          </a:p>
          <a:p>
            <a:endParaRPr lang="en-US" baseline="0" dirty="0" smtClean="0"/>
          </a:p>
          <a:p>
            <a:r>
              <a:rPr lang="en-US" baseline="0" dirty="0" smtClean="0"/>
              <a:t>Compare this with sepsis or infection – the single biggest killer of surgical patients (claiming about a half undergoing major operations). Pus from a wound was also thought a necessary part of healing.</a:t>
            </a:r>
          </a:p>
          <a:p>
            <a:endParaRPr lang="en-US" baseline="0" dirty="0" smtClean="0"/>
          </a:p>
          <a:p>
            <a:r>
              <a:rPr lang="en-US" baseline="0" dirty="0" smtClean="0"/>
              <a:t>In the 1860s, the Edinburgh surgeon, Joseph Lister read a paper by Louis Pasteur proposing that spoiling and fermentation were caused by </a:t>
            </a:r>
            <a:r>
              <a:rPr lang="en-US" baseline="0" dirty="0" err="1" smtClean="0"/>
              <a:t>microorganisams</a:t>
            </a:r>
            <a:r>
              <a:rPr lang="en-US" baseline="0" dirty="0" smtClean="0"/>
              <a:t>. Lister became convinced this also accounted for wound infection. During the next few years Lister perfected ways to use carbolic acid for cleaning hands and destroying germs. The result was a sig lower rate of sepsis and death.</a:t>
            </a:r>
          </a:p>
          <a:p>
            <a:endParaRPr lang="en-US" baseline="0" dirty="0" smtClean="0"/>
          </a:p>
          <a:p>
            <a:r>
              <a:rPr lang="en-US" baseline="0" dirty="0" smtClean="0"/>
              <a:t>Like Bigelow, he published a paper in The Lancet on his results- but unlike the use of anesthetics, antiseptics did not spread like wildfire. </a:t>
            </a:r>
          </a:p>
          <a:p>
            <a:r>
              <a:rPr lang="en-US" baseline="0" dirty="0" smtClean="0"/>
              <a:t>Surgeons soaked their instruments in carbolic acid, but their coats remained caked in blood and they re0used sponges without </a:t>
            </a:r>
            <a:r>
              <a:rPr lang="en-US" baseline="0" dirty="0" err="1" smtClean="0"/>
              <a:t>sterilisig</a:t>
            </a:r>
            <a:r>
              <a:rPr lang="en-US" baseline="0" dirty="0" smtClean="0"/>
              <a:t> them. It took a generation.</a:t>
            </a:r>
          </a:p>
          <a:p>
            <a:endParaRPr lang="en-US" baseline="0" dirty="0" smtClean="0"/>
          </a:p>
          <a:p>
            <a:r>
              <a:rPr lang="en-US" baseline="0" dirty="0" smtClean="0"/>
              <a:t>Why?</a:t>
            </a:r>
          </a:p>
          <a:p>
            <a:pPr marL="228600" indent="-228600">
              <a:buAutoNum type="arabicPeriod"/>
            </a:pPr>
            <a:r>
              <a:rPr lang="en-US" baseline="0" dirty="0" smtClean="0"/>
              <a:t>Both required attention to detail) – whether this was what and how you soaked hands/instruments or obtaining ether, constructing the inhaler and getting the dosage right (or you killed people).</a:t>
            </a:r>
          </a:p>
          <a:p>
            <a:pPr marL="228600" indent="-228600">
              <a:buAutoNum type="arabicPeriod"/>
            </a:pPr>
            <a:r>
              <a:rPr lang="en-US" baseline="0" dirty="0" smtClean="0"/>
              <a:t>Both had positive impacts on patients- leaving them alive to pay their bills</a:t>
            </a:r>
          </a:p>
          <a:p>
            <a:pPr marL="228600" indent="-228600">
              <a:buAutoNum type="arabicPeriod"/>
            </a:pPr>
            <a:r>
              <a:rPr lang="en-US" baseline="0" dirty="0" smtClean="0"/>
              <a:t>Germ theory seemed illogical- but so was the idea that if you inhaled gas you could enter a pain free state.</a:t>
            </a:r>
          </a:p>
          <a:p>
            <a:pPr marL="228600" indent="-228600">
              <a:buAutoNum type="arabicPeriod"/>
            </a:pPr>
            <a:r>
              <a:rPr lang="en-US" baseline="0" dirty="0" smtClean="0"/>
              <a:t>Both encouraged patients to try it themselves to see the results.</a:t>
            </a:r>
          </a:p>
          <a:p>
            <a:pPr marL="228600" indent="-228600">
              <a:buAutoNum type="arabicPeriod"/>
            </a:pPr>
            <a:endParaRPr lang="en-US" baseline="0" dirty="0" smtClean="0"/>
          </a:p>
          <a:p>
            <a:pPr marL="228600" indent="-228600">
              <a:buAutoNum type="arabicPeriod"/>
            </a:pPr>
            <a:r>
              <a:rPr lang="en-US" baseline="0" dirty="0" smtClean="0"/>
              <a:t>The difference:</a:t>
            </a:r>
          </a:p>
          <a:p>
            <a:pPr marL="0" indent="0">
              <a:buNone/>
            </a:pPr>
            <a:r>
              <a:rPr lang="en-US" baseline="0" dirty="0" smtClean="0"/>
              <a:t>One combatted a visible and immediate problem (pain)/the other combatted an invisible problem (germs) – whose effects couldn’t be known until after the operation.</a:t>
            </a:r>
          </a:p>
          <a:p>
            <a:pPr marL="0" indent="0">
              <a:buNone/>
            </a:pPr>
            <a:r>
              <a:rPr lang="en-US" baseline="0" dirty="0" smtClean="0"/>
              <a:t>Both made life better for patients, but only anesthesia made life better for doctors, changing surgery from something that was brutal and time-pressured on a screaming patients to a quiet and considered procedure. In contrast, Lister’s invention required doctors to work in a shower of carbolic acid resulting in burnt hands </a:t>
            </a:r>
            <a:r>
              <a:rPr lang="en-US" baseline="0" dirty="0" err="1" smtClean="0"/>
              <a:t>ie</a:t>
            </a:r>
            <a:r>
              <a:rPr lang="en-US" baseline="0" dirty="0" smtClean="0"/>
              <a:t>. personal sacrifice. (It was a harder sell).</a:t>
            </a:r>
          </a:p>
          <a:p>
            <a:pPr marL="228600" indent="-228600">
              <a:buAutoNum type="arabicPeriod"/>
            </a:pPr>
            <a:endParaRPr lang="en-US" baseline="0" dirty="0" smtClean="0"/>
          </a:p>
          <a:p>
            <a:pPr marL="228600" indent="-228600">
              <a:buAutoNum type="arabicPeriod"/>
            </a:pPr>
            <a:endParaRPr lang="en-US" baseline="0" dirty="0" smtClean="0"/>
          </a:p>
          <a:p>
            <a:pPr marL="228600" indent="-228600">
              <a:buAutoNum type="arabicPeriod"/>
            </a:pPr>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8557ED6-7F8E-984C-A363-88625407576F}" type="slidenum">
              <a:rPr lang="en-US" smtClean="0"/>
              <a:t>10</a:t>
            </a:fld>
            <a:endParaRPr lang="en-US"/>
          </a:p>
        </p:txBody>
      </p:sp>
    </p:spTree>
    <p:extLst>
      <p:ext uri="{BB962C8B-B14F-4D97-AF65-F5344CB8AC3E}">
        <p14:creationId xmlns:p14="http://schemas.microsoft.com/office/powerpoint/2010/main" val="3133192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 your stories (good and bad)- mass media can introduce a new idea to people, but people follow the lead of other people they know and trust. (After</a:t>
            </a:r>
            <a:r>
              <a:rPr lang="en-US" baseline="0" dirty="0" smtClean="0"/>
              <a:t> resistance to take up, sugar/salt solutions to save lives from cholera/diarrhea, was achieved in Bangladesh by literally going door to door as part of a campaign, with workers discussing what worked/didn’t each night after dinner. This included teaching people how to make up the exact recipe themselves using finger measures – with villager able to ask questions in their own words and be guided and observed. Quality of teaching suffered if workers tried to teach too many mothers a day. ). T</a:t>
            </a:r>
            <a:r>
              <a:rPr lang="en-US" dirty="0" smtClean="0"/>
              <a:t>he decision to make that effort is a social process.  </a:t>
            </a:r>
          </a:p>
          <a:p>
            <a:endParaRPr lang="en-US" dirty="0" smtClean="0"/>
          </a:p>
          <a:p>
            <a:r>
              <a:rPr lang="en-US" dirty="0" smtClean="0"/>
              <a:t>Find new leaders- don’t expect the original improvement team to do</a:t>
            </a:r>
            <a:r>
              <a:rPr lang="en-US" baseline="0" dirty="0" smtClean="0"/>
              <a:t> it all. Plus, they may be great improvers, but not in a position to lead others.</a:t>
            </a:r>
            <a:endParaRPr lang="en-US" dirty="0" smtClean="0"/>
          </a:p>
          <a:p>
            <a:endParaRPr lang="en-US" dirty="0" smtClean="0"/>
          </a:p>
          <a:p>
            <a:r>
              <a:rPr lang="en-US" dirty="0" smtClean="0"/>
              <a:t>Let them do</a:t>
            </a:r>
            <a:r>
              <a:rPr lang="en-US" baseline="0" dirty="0" smtClean="0"/>
              <a:t> their own tests – ward 5 may be different from ward 4.</a:t>
            </a:r>
          </a:p>
          <a:p>
            <a:endParaRPr lang="en-US" baseline="0" dirty="0" smtClean="0"/>
          </a:p>
          <a:p>
            <a:r>
              <a:rPr lang="en-US" baseline="0" dirty="0" smtClean="0"/>
              <a:t>Mage of door to door salesman? (But negative connotations- get them to reflect on what a good salesman does/is – using images?)</a:t>
            </a:r>
            <a:endParaRPr lang="en-US" dirty="0"/>
          </a:p>
        </p:txBody>
      </p:sp>
      <p:sp>
        <p:nvSpPr>
          <p:cNvPr id="4" name="Slide Number Placeholder 3"/>
          <p:cNvSpPr>
            <a:spLocks noGrp="1"/>
          </p:cNvSpPr>
          <p:nvPr>
            <p:ph type="sldNum" sz="quarter" idx="10"/>
          </p:nvPr>
        </p:nvSpPr>
        <p:spPr/>
        <p:txBody>
          <a:bodyPr/>
          <a:lstStyle/>
          <a:p>
            <a:fld id="{B8557ED6-7F8E-984C-A363-88625407576F}" type="slidenum">
              <a:rPr lang="en-US" smtClean="0"/>
              <a:t>11</a:t>
            </a:fld>
            <a:endParaRPr lang="en-US"/>
          </a:p>
        </p:txBody>
      </p:sp>
    </p:spTree>
    <p:extLst>
      <p:ext uri="{BB962C8B-B14F-4D97-AF65-F5344CB8AC3E}">
        <p14:creationId xmlns:p14="http://schemas.microsoft.com/office/powerpoint/2010/main" val="3353212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0CD92D12-67D8-3042-A6B6-20DF91A27F32}" type="datetimeFigureOut">
              <a:rPr lang="en-US" smtClean="0"/>
              <a:t>22/10/2014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12E54-DC5F-E74A-B48B-C138FFE57FF5}" type="slidenum">
              <a:rPr lang="en-US" smtClean="0"/>
              <a:t>‹#›</a:t>
            </a:fld>
            <a:endParaRPr lang="en-US"/>
          </a:p>
        </p:txBody>
      </p:sp>
    </p:spTree>
    <p:extLst>
      <p:ext uri="{BB962C8B-B14F-4D97-AF65-F5344CB8AC3E}">
        <p14:creationId xmlns:p14="http://schemas.microsoft.com/office/powerpoint/2010/main" val="765846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CD92D12-67D8-3042-A6B6-20DF91A27F32}" type="datetimeFigureOut">
              <a:rPr lang="en-US" smtClean="0"/>
              <a:t>22/10/2014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12E54-DC5F-E74A-B48B-C138FFE57FF5}" type="slidenum">
              <a:rPr lang="en-US" smtClean="0"/>
              <a:t>‹#›</a:t>
            </a:fld>
            <a:endParaRPr lang="en-US"/>
          </a:p>
        </p:txBody>
      </p:sp>
    </p:spTree>
    <p:extLst>
      <p:ext uri="{BB962C8B-B14F-4D97-AF65-F5344CB8AC3E}">
        <p14:creationId xmlns:p14="http://schemas.microsoft.com/office/powerpoint/2010/main" val="590588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CD92D12-67D8-3042-A6B6-20DF91A27F32}" type="datetimeFigureOut">
              <a:rPr lang="en-US" smtClean="0"/>
              <a:t>22/10/2014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12E54-DC5F-E74A-B48B-C138FFE57FF5}" type="slidenum">
              <a:rPr lang="en-US" smtClean="0"/>
              <a:t>‹#›</a:t>
            </a:fld>
            <a:endParaRPr lang="en-US"/>
          </a:p>
        </p:txBody>
      </p:sp>
    </p:spTree>
    <p:extLst>
      <p:ext uri="{BB962C8B-B14F-4D97-AF65-F5344CB8AC3E}">
        <p14:creationId xmlns:p14="http://schemas.microsoft.com/office/powerpoint/2010/main" val="3362381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CD92D12-67D8-3042-A6B6-20DF91A27F32}" type="datetimeFigureOut">
              <a:rPr lang="en-US" smtClean="0"/>
              <a:t>22/10/2014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12E54-DC5F-E74A-B48B-C138FFE57FF5}" type="slidenum">
              <a:rPr lang="en-US" smtClean="0"/>
              <a:t>‹#›</a:t>
            </a:fld>
            <a:endParaRPr lang="en-US"/>
          </a:p>
        </p:txBody>
      </p:sp>
    </p:spTree>
    <p:extLst>
      <p:ext uri="{BB962C8B-B14F-4D97-AF65-F5344CB8AC3E}">
        <p14:creationId xmlns:p14="http://schemas.microsoft.com/office/powerpoint/2010/main" val="2696235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0CD92D12-67D8-3042-A6B6-20DF91A27F32}" type="datetimeFigureOut">
              <a:rPr lang="en-US" smtClean="0"/>
              <a:t>22/10/2014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12E54-DC5F-E74A-B48B-C138FFE57FF5}" type="slidenum">
              <a:rPr lang="en-US" smtClean="0"/>
              <a:t>‹#›</a:t>
            </a:fld>
            <a:endParaRPr lang="en-US"/>
          </a:p>
        </p:txBody>
      </p:sp>
    </p:spTree>
    <p:extLst>
      <p:ext uri="{BB962C8B-B14F-4D97-AF65-F5344CB8AC3E}">
        <p14:creationId xmlns:p14="http://schemas.microsoft.com/office/powerpoint/2010/main" val="1254862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0CD92D12-67D8-3042-A6B6-20DF91A27F32}" type="datetimeFigureOut">
              <a:rPr lang="en-US" smtClean="0"/>
              <a:t>22/10/2014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12E54-DC5F-E74A-B48B-C138FFE57FF5}" type="slidenum">
              <a:rPr lang="en-US" smtClean="0"/>
              <a:t>‹#›</a:t>
            </a:fld>
            <a:endParaRPr lang="en-US"/>
          </a:p>
        </p:txBody>
      </p:sp>
    </p:spTree>
    <p:extLst>
      <p:ext uri="{BB962C8B-B14F-4D97-AF65-F5344CB8AC3E}">
        <p14:creationId xmlns:p14="http://schemas.microsoft.com/office/powerpoint/2010/main" val="692809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0CD92D12-67D8-3042-A6B6-20DF91A27F32}" type="datetimeFigureOut">
              <a:rPr lang="en-US" smtClean="0"/>
              <a:t>22/10/2014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F12E54-DC5F-E74A-B48B-C138FFE57FF5}" type="slidenum">
              <a:rPr lang="en-US" smtClean="0"/>
              <a:t>‹#›</a:t>
            </a:fld>
            <a:endParaRPr lang="en-US"/>
          </a:p>
        </p:txBody>
      </p:sp>
    </p:spTree>
    <p:extLst>
      <p:ext uri="{BB962C8B-B14F-4D97-AF65-F5344CB8AC3E}">
        <p14:creationId xmlns:p14="http://schemas.microsoft.com/office/powerpoint/2010/main" val="4002032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0CD92D12-67D8-3042-A6B6-20DF91A27F32}" type="datetimeFigureOut">
              <a:rPr lang="en-US" smtClean="0"/>
              <a:t>22/10/2014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F12E54-DC5F-E74A-B48B-C138FFE57FF5}" type="slidenum">
              <a:rPr lang="en-US" smtClean="0"/>
              <a:t>‹#›</a:t>
            </a:fld>
            <a:endParaRPr lang="en-US"/>
          </a:p>
        </p:txBody>
      </p:sp>
    </p:spTree>
    <p:extLst>
      <p:ext uri="{BB962C8B-B14F-4D97-AF65-F5344CB8AC3E}">
        <p14:creationId xmlns:p14="http://schemas.microsoft.com/office/powerpoint/2010/main" val="2180051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D92D12-67D8-3042-A6B6-20DF91A27F32}" type="datetimeFigureOut">
              <a:rPr lang="en-US" smtClean="0"/>
              <a:t>22/10/2014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F12E54-DC5F-E74A-B48B-C138FFE57FF5}" type="slidenum">
              <a:rPr lang="en-US" smtClean="0"/>
              <a:t>‹#›</a:t>
            </a:fld>
            <a:endParaRPr lang="en-US"/>
          </a:p>
        </p:txBody>
      </p:sp>
    </p:spTree>
    <p:extLst>
      <p:ext uri="{BB962C8B-B14F-4D97-AF65-F5344CB8AC3E}">
        <p14:creationId xmlns:p14="http://schemas.microsoft.com/office/powerpoint/2010/main" val="3942622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0CD92D12-67D8-3042-A6B6-20DF91A27F32}" type="datetimeFigureOut">
              <a:rPr lang="en-US" smtClean="0"/>
              <a:t>22/10/2014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12E54-DC5F-E74A-B48B-C138FFE57FF5}" type="slidenum">
              <a:rPr lang="en-US" smtClean="0"/>
              <a:t>‹#›</a:t>
            </a:fld>
            <a:endParaRPr lang="en-US"/>
          </a:p>
        </p:txBody>
      </p:sp>
    </p:spTree>
    <p:extLst>
      <p:ext uri="{BB962C8B-B14F-4D97-AF65-F5344CB8AC3E}">
        <p14:creationId xmlns:p14="http://schemas.microsoft.com/office/powerpoint/2010/main" val="3006702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0CD92D12-67D8-3042-A6B6-20DF91A27F32}" type="datetimeFigureOut">
              <a:rPr lang="en-US" smtClean="0"/>
              <a:t>22/10/2014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12E54-DC5F-E74A-B48B-C138FFE57FF5}" type="slidenum">
              <a:rPr lang="en-US" smtClean="0"/>
              <a:t>‹#›</a:t>
            </a:fld>
            <a:endParaRPr lang="en-US"/>
          </a:p>
        </p:txBody>
      </p:sp>
    </p:spTree>
    <p:extLst>
      <p:ext uri="{BB962C8B-B14F-4D97-AF65-F5344CB8AC3E}">
        <p14:creationId xmlns:p14="http://schemas.microsoft.com/office/powerpoint/2010/main" val="128404204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D92D12-67D8-3042-A6B6-20DF91A27F32}" type="datetimeFigureOut">
              <a:rPr lang="en-US" smtClean="0"/>
              <a:t>22/10/2014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F12E54-DC5F-E74A-B48B-C138FFE57FF5}" type="slidenum">
              <a:rPr lang="en-US" smtClean="0"/>
              <a:t>‹#›</a:t>
            </a:fld>
            <a:endParaRPr lang="en-US"/>
          </a:p>
        </p:txBody>
      </p:sp>
    </p:spTree>
    <p:extLst>
      <p:ext uri="{BB962C8B-B14F-4D97-AF65-F5344CB8AC3E}">
        <p14:creationId xmlns:p14="http://schemas.microsoft.com/office/powerpoint/2010/main" val="9699372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ircle-of-influence-circle-of-concern.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6551" y="1502909"/>
            <a:ext cx="4483100" cy="4483100"/>
          </a:xfrm>
          <a:prstGeom prst="rect">
            <a:avLst/>
          </a:prstGeom>
        </p:spPr>
      </p:pic>
      <p:sp>
        <p:nvSpPr>
          <p:cNvPr id="12" name="TextBox 11"/>
          <p:cNvSpPr txBox="1"/>
          <p:nvPr/>
        </p:nvSpPr>
        <p:spPr>
          <a:xfrm>
            <a:off x="416010" y="6147523"/>
            <a:ext cx="5960098" cy="646331"/>
          </a:xfrm>
          <a:prstGeom prst="rect">
            <a:avLst/>
          </a:prstGeom>
          <a:noFill/>
        </p:spPr>
        <p:txBody>
          <a:bodyPr wrap="none" rtlCol="0">
            <a:spAutoFit/>
          </a:bodyPr>
          <a:lstStyle/>
          <a:p>
            <a:r>
              <a:rPr lang="en-US" dirty="0"/>
              <a:t>Stephen Covey: The 7 Habits of Highly Effective People (1989) </a:t>
            </a:r>
            <a:endParaRPr lang="en-US" dirty="0" smtClean="0">
              <a:effectLst/>
            </a:endParaRPr>
          </a:p>
          <a:p>
            <a:endParaRPr lang="en-US" dirty="0"/>
          </a:p>
        </p:txBody>
      </p:sp>
      <p:sp>
        <p:nvSpPr>
          <p:cNvPr id="14" name="TextBox 13"/>
          <p:cNvSpPr txBox="1"/>
          <p:nvPr/>
        </p:nvSpPr>
        <p:spPr>
          <a:xfrm>
            <a:off x="0" y="163528"/>
            <a:ext cx="9143999" cy="1477328"/>
          </a:xfrm>
          <a:prstGeom prst="rect">
            <a:avLst/>
          </a:prstGeom>
          <a:noFill/>
        </p:spPr>
        <p:txBody>
          <a:bodyPr wrap="square" rtlCol="0">
            <a:spAutoFit/>
          </a:bodyPr>
          <a:lstStyle/>
          <a:p>
            <a:pPr algn="ctr"/>
            <a:r>
              <a:rPr lang="en-US" sz="3600" dirty="0" smtClean="0"/>
              <a:t>Focus on what you CAN do TOMORROW </a:t>
            </a:r>
          </a:p>
          <a:p>
            <a:pPr algn="ctr"/>
            <a:r>
              <a:rPr lang="en-US" sz="3600" dirty="0" smtClean="0"/>
              <a:t>(not what you can’t)</a:t>
            </a:r>
          </a:p>
          <a:p>
            <a:endParaRPr lang="en-US" dirty="0"/>
          </a:p>
        </p:txBody>
      </p:sp>
    </p:spTree>
    <p:extLst>
      <p:ext uri="{BB962C8B-B14F-4D97-AF65-F5344CB8AC3E}">
        <p14:creationId xmlns:p14="http://schemas.microsoft.com/office/powerpoint/2010/main" val="3911080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smtClean="0"/>
              <a:t>“Strong evidence for an innovation is necessary but not sufficient to result in its adoption.”</a:t>
            </a:r>
            <a:br>
              <a:rPr lang="en-US" dirty="0" smtClean="0"/>
            </a:br>
            <a:r>
              <a:rPr lang="en-US" dirty="0"/>
              <a:t/>
            </a:r>
            <a:br>
              <a:rPr lang="en-US" dirty="0"/>
            </a:br>
            <a:endParaRPr lang="en-US" dirty="0"/>
          </a:p>
        </p:txBody>
      </p:sp>
      <p:pic>
        <p:nvPicPr>
          <p:cNvPr id="3" name="Picture 2" descr="Unknown-4.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7664" y="3388456"/>
            <a:ext cx="3289300" cy="2463800"/>
          </a:xfrm>
          <a:prstGeom prst="rect">
            <a:avLst/>
          </a:prstGeom>
        </p:spPr>
      </p:pic>
      <p:sp>
        <p:nvSpPr>
          <p:cNvPr id="4" name="TextBox 3"/>
          <p:cNvSpPr txBox="1"/>
          <p:nvPr/>
        </p:nvSpPr>
        <p:spPr>
          <a:xfrm>
            <a:off x="569276" y="6428357"/>
            <a:ext cx="7149764" cy="369332"/>
          </a:xfrm>
          <a:prstGeom prst="rect">
            <a:avLst/>
          </a:prstGeom>
          <a:noFill/>
        </p:spPr>
        <p:txBody>
          <a:bodyPr wrap="none" rtlCol="0">
            <a:spAutoFit/>
          </a:bodyPr>
          <a:lstStyle/>
          <a:p>
            <a:r>
              <a:rPr lang="en-US" dirty="0" smtClean="0"/>
              <a:t>Mark Freeman, 2012. The International Journal of Management Education</a:t>
            </a:r>
            <a:endParaRPr lang="en-US" dirty="0"/>
          </a:p>
        </p:txBody>
      </p:sp>
    </p:spTree>
    <p:extLst>
      <p:ext uri="{BB962C8B-B14F-4D97-AF65-F5344CB8AC3E}">
        <p14:creationId xmlns:p14="http://schemas.microsoft.com/office/powerpoint/2010/main" val="2805987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Spreading the improvement</a:t>
            </a:r>
            <a:endParaRPr lang="en-US" dirty="0"/>
          </a:p>
        </p:txBody>
      </p:sp>
      <p:pic>
        <p:nvPicPr>
          <p:cNvPr id="4" name="Content Placeholder 3" descr="081110relay2.jpg"/>
          <p:cNvPicPr>
            <a:picLocks noGrp="1" noChangeAspect="1"/>
          </p:cNvPicPr>
          <p:nvPr>
            <p:ph idx="1"/>
          </p:nvPr>
        </p:nvPicPr>
        <p:blipFill>
          <a:blip r:embed="rId3">
            <a:extLst>
              <a:ext uri="{28A0092B-C50C-407E-A947-70E740481C1C}">
                <a14:useLocalDpi xmlns:a14="http://schemas.microsoft.com/office/drawing/2010/main" val="0"/>
              </a:ext>
            </a:extLst>
          </a:blip>
          <a:srcRect t="13336" b="13336"/>
          <a:stretch>
            <a:fillRect/>
          </a:stretch>
        </p:blipFill>
        <p:spPr/>
      </p:pic>
    </p:spTree>
    <p:extLst>
      <p:ext uri="{BB962C8B-B14F-4D97-AF65-F5344CB8AC3E}">
        <p14:creationId xmlns:p14="http://schemas.microsoft.com/office/powerpoint/2010/main" val="3811290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dirty="0" smtClean="0">
                <a:solidFill>
                  <a:schemeClr val="bg1">
                    <a:lumMod val="50000"/>
                  </a:schemeClr>
                </a:solidFill>
              </a:rPr>
              <a:t>Focus on what you CAN do </a:t>
            </a:r>
          </a:p>
          <a:p>
            <a:pPr marL="0" indent="0" algn="ctr">
              <a:buNone/>
            </a:pPr>
            <a:r>
              <a:rPr lang="en-US" dirty="0" smtClean="0">
                <a:solidFill>
                  <a:schemeClr val="bg1">
                    <a:lumMod val="50000"/>
                  </a:schemeClr>
                </a:solidFill>
              </a:rPr>
              <a:t>(not what you can’t)</a:t>
            </a:r>
          </a:p>
          <a:p>
            <a:pPr marL="0" indent="0">
              <a:buNone/>
            </a:pPr>
            <a:endParaRPr lang="en-US" dirty="0" smtClean="0">
              <a:effectLst/>
            </a:endParaRPr>
          </a:p>
          <a:p>
            <a:pPr marL="0" indent="0">
              <a:buNone/>
            </a:pPr>
            <a:endParaRPr lang="en-US" dirty="0" smtClean="0">
              <a:effectLst/>
            </a:endParaRPr>
          </a:p>
          <a:p>
            <a:pPr marL="0" indent="0">
              <a:buNone/>
            </a:pPr>
            <a:endParaRPr lang="en-US" dirty="0"/>
          </a:p>
        </p:txBody>
      </p:sp>
      <p:pic>
        <p:nvPicPr>
          <p:cNvPr id="4" name="Picture 3"/>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028335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Find enthusiasts!</a:t>
            </a:r>
            <a:br>
              <a:rPr lang="en-US" dirty="0" smtClean="0"/>
            </a:br>
            <a:endParaRPr lang="en-US" dirty="0"/>
          </a:p>
        </p:txBody>
      </p:sp>
      <p:sp>
        <p:nvSpPr>
          <p:cNvPr id="3" name="Content Placeholder 2"/>
          <p:cNvSpPr>
            <a:spLocks noGrp="1"/>
          </p:cNvSpPr>
          <p:nvPr>
            <p:ph idx="1"/>
          </p:nvPr>
        </p:nvSpPr>
        <p:spPr/>
        <p:txBody>
          <a:bodyPr/>
          <a:lstStyle/>
          <a:p>
            <a:pPr marL="0" indent="0">
              <a:buNone/>
            </a:pPr>
            <a:endParaRPr lang="en-US" dirty="0" smtClean="0">
              <a:effectLst/>
            </a:endParaRPr>
          </a:p>
          <a:p>
            <a:pPr marL="0" indent="0">
              <a:buNone/>
            </a:pPr>
            <a:endParaRPr lang="en-US" dirty="0" smtClean="0"/>
          </a:p>
          <a:p>
            <a:pPr marL="0" indent="0">
              <a:buNone/>
            </a:pPr>
            <a:endParaRPr lang="en-US" dirty="0" smtClean="0">
              <a:effectLst/>
            </a:endParaRPr>
          </a:p>
          <a:p>
            <a:pPr marL="0" indent="0">
              <a:buNone/>
            </a:pPr>
            <a:endParaRPr lang="en-US" dirty="0"/>
          </a:p>
        </p:txBody>
      </p:sp>
      <p:pic>
        <p:nvPicPr>
          <p:cNvPr id="7" name="Picture 6" descr="DofI_bell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638" y="1697050"/>
            <a:ext cx="9743382" cy="4599466"/>
          </a:xfrm>
          <a:prstGeom prst="rect">
            <a:avLst/>
          </a:prstGeom>
        </p:spPr>
      </p:pic>
      <p:sp>
        <p:nvSpPr>
          <p:cNvPr id="8" name="TextBox 7"/>
          <p:cNvSpPr txBox="1"/>
          <p:nvPr/>
        </p:nvSpPr>
        <p:spPr>
          <a:xfrm>
            <a:off x="514538" y="6344600"/>
            <a:ext cx="6555664" cy="646331"/>
          </a:xfrm>
          <a:prstGeom prst="rect">
            <a:avLst/>
          </a:prstGeom>
          <a:noFill/>
        </p:spPr>
        <p:txBody>
          <a:bodyPr wrap="none" rtlCol="0">
            <a:spAutoFit/>
          </a:bodyPr>
          <a:lstStyle/>
          <a:p>
            <a:r>
              <a:rPr lang="en-US" dirty="0"/>
              <a:t>Rogers, E. M. (2003). Diffusion of innovations. New York, Free Press. </a:t>
            </a:r>
            <a:endParaRPr lang="en-US" dirty="0" smtClean="0">
              <a:effectLst/>
            </a:endParaRPr>
          </a:p>
          <a:p>
            <a:endParaRPr lang="en-US" dirty="0"/>
          </a:p>
        </p:txBody>
      </p:sp>
    </p:spTree>
    <p:extLst>
      <p:ext uri="{BB962C8B-B14F-4D97-AF65-F5344CB8AC3E}">
        <p14:creationId xmlns:p14="http://schemas.microsoft.com/office/powerpoint/2010/main" val="3525851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 your test with 1 or 2 people</a:t>
            </a:r>
            <a:endParaRPr lang="en-US" dirty="0"/>
          </a:p>
        </p:txBody>
      </p:sp>
      <p:sp>
        <p:nvSpPr>
          <p:cNvPr id="3" name="Content Placeholder 2"/>
          <p:cNvSpPr>
            <a:spLocks noGrp="1"/>
          </p:cNvSpPr>
          <p:nvPr>
            <p:ph idx="1"/>
          </p:nvPr>
        </p:nvSpPr>
        <p:spPr/>
        <p:txBody>
          <a:bodyPr/>
          <a:lstStyle/>
          <a:p>
            <a:pPr marL="0" indent="0">
              <a:buNone/>
            </a:pPr>
            <a:r>
              <a:rPr lang="en-US" dirty="0" smtClean="0"/>
              <a:t>Don’t start with a large pilot….</a:t>
            </a:r>
            <a:endParaRPr lang="en-US" dirty="0"/>
          </a:p>
        </p:txBody>
      </p:sp>
      <p:pic>
        <p:nvPicPr>
          <p:cNvPr id="8" name="Picture 7" descr="_47551824_placards_gray51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3137" y="2885480"/>
            <a:ext cx="5643058" cy="3764494"/>
          </a:xfrm>
          <a:prstGeom prst="rect">
            <a:avLst/>
          </a:prstGeom>
        </p:spPr>
      </p:pic>
    </p:spTree>
    <p:extLst>
      <p:ext uri="{BB962C8B-B14F-4D97-AF65-F5344CB8AC3E}">
        <p14:creationId xmlns:p14="http://schemas.microsoft.com/office/powerpoint/2010/main" val="3700773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064630" cy="1143000"/>
          </a:xfrm>
        </p:spPr>
        <p:txBody>
          <a:bodyPr>
            <a:normAutofit fontScale="90000"/>
          </a:bodyPr>
          <a:lstStyle/>
          <a:p>
            <a:r>
              <a:rPr lang="en-US" dirty="0" smtClean="0"/>
              <a:t/>
            </a:r>
            <a:br>
              <a:rPr lang="en-US" dirty="0" smtClean="0"/>
            </a:br>
            <a:r>
              <a:rPr lang="en-US" dirty="0" smtClean="0"/>
              <a:t>Don’t try and get one person to do it all!</a:t>
            </a:r>
            <a:br>
              <a:rPr lang="en-US" dirty="0" smtClean="0"/>
            </a:br>
            <a:r>
              <a:rPr lang="en-US" dirty="0" smtClean="0"/>
              <a:t>Diverse skills work best!</a:t>
            </a:r>
            <a:br>
              <a:rPr lang="en-US" dirty="0" smtClean="0"/>
            </a:br>
            <a:r>
              <a:rPr lang="en-US" dirty="0" smtClean="0"/>
              <a:t/>
            </a:r>
            <a:br>
              <a:rPr lang="en-US" dirty="0" smtClean="0"/>
            </a:br>
            <a:endParaRPr lang="en-US" dirty="0"/>
          </a:p>
        </p:txBody>
      </p:sp>
      <p:pic>
        <p:nvPicPr>
          <p:cNvPr id="5" name="Content Placeholder 4" descr="Unknown-1.jpeg"/>
          <p:cNvPicPr>
            <a:picLocks noGrp="1" noChangeAspect="1"/>
          </p:cNvPicPr>
          <p:nvPr>
            <p:ph idx="1"/>
          </p:nvPr>
        </p:nvPicPr>
        <p:blipFill>
          <a:blip r:embed="rId3">
            <a:extLst>
              <a:ext uri="{28A0092B-C50C-407E-A947-70E740481C1C}">
                <a14:useLocalDpi xmlns:a14="http://schemas.microsoft.com/office/drawing/2010/main" val="0"/>
              </a:ext>
            </a:extLst>
          </a:blip>
          <a:srcRect l="-56214" r="-56214"/>
          <a:stretch>
            <a:fillRect/>
          </a:stretch>
        </p:blipFill>
        <p:spPr>
          <a:xfrm>
            <a:off x="159014" y="2142458"/>
            <a:ext cx="8229600" cy="4525963"/>
          </a:xfrm>
        </p:spPr>
      </p:pic>
    </p:spTree>
    <p:extLst>
      <p:ext uri="{BB962C8B-B14F-4D97-AF65-F5344CB8AC3E}">
        <p14:creationId xmlns:p14="http://schemas.microsoft.com/office/powerpoint/2010/main" val="1925733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you create a signature dish…?</a:t>
            </a:r>
            <a:endParaRPr lang="en-US" dirty="0"/>
          </a:p>
        </p:txBody>
      </p:sp>
      <p:pic>
        <p:nvPicPr>
          <p:cNvPr id="4" name="Content Placeholder 3" descr="Unknown-2.jpeg"/>
          <p:cNvPicPr>
            <a:picLocks noGrp="1" noChangeAspect="1"/>
          </p:cNvPicPr>
          <p:nvPr>
            <p:ph idx="1"/>
          </p:nvPr>
        </p:nvPicPr>
        <p:blipFill>
          <a:blip r:embed="rId3">
            <a:extLst>
              <a:ext uri="{28A0092B-C50C-407E-A947-70E740481C1C}">
                <a14:useLocalDpi xmlns:a14="http://schemas.microsoft.com/office/drawing/2010/main" val="0"/>
              </a:ext>
            </a:extLst>
          </a:blip>
          <a:srcRect t="8678" b="8678"/>
          <a:stretch>
            <a:fillRect/>
          </a:stretch>
        </p:blipFill>
        <p:spPr>
          <a:xfrm>
            <a:off x="895104" y="1600200"/>
            <a:ext cx="7359401" cy="4047387"/>
          </a:xfrm>
          <a:prstGeom prst="rect">
            <a:avLst/>
          </a:prstGeom>
        </p:spPr>
      </p:pic>
    </p:spTree>
    <p:extLst>
      <p:ext uri="{BB962C8B-B14F-4D97-AF65-F5344CB8AC3E}">
        <p14:creationId xmlns:p14="http://schemas.microsoft.com/office/powerpoint/2010/main" val="1034806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3"/>
          <a:srcRect t="7004" b="7004"/>
          <a:stretch>
            <a:fillRect/>
          </a:stretch>
        </p:blipFill>
        <p:spPr>
          <a:xfrm>
            <a:off x="457200" y="925014"/>
            <a:ext cx="7970095" cy="5932986"/>
          </a:xfrm>
        </p:spPr>
      </p:pic>
      <p:sp>
        <p:nvSpPr>
          <p:cNvPr id="10" name="TextBox 9"/>
          <p:cNvSpPr txBox="1"/>
          <p:nvPr/>
        </p:nvSpPr>
        <p:spPr>
          <a:xfrm>
            <a:off x="-1" y="284863"/>
            <a:ext cx="8097931" cy="584776"/>
          </a:xfrm>
          <a:prstGeom prst="rect">
            <a:avLst/>
          </a:prstGeom>
          <a:noFill/>
        </p:spPr>
        <p:txBody>
          <a:bodyPr wrap="square" rtlCol="0">
            <a:spAutoFit/>
          </a:bodyPr>
          <a:lstStyle/>
          <a:p>
            <a:r>
              <a:rPr lang="en-US" sz="3200" b="1" dirty="0" smtClean="0"/>
              <a:t>Lessons from the marshmallow challenge!</a:t>
            </a:r>
            <a:endParaRPr lang="en-US" sz="3200" b="1" dirty="0"/>
          </a:p>
        </p:txBody>
      </p:sp>
    </p:spTree>
    <p:extLst>
      <p:ext uri="{BB962C8B-B14F-4D97-AF65-F5344CB8AC3E}">
        <p14:creationId xmlns:p14="http://schemas.microsoft.com/office/powerpoint/2010/main" val="1129717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Prototype</a:t>
            </a:r>
            <a:br>
              <a:rPr lang="en-US" dirty="0" smtClean="0"/>
            </a:br>
            <a:r>
              <a:rPr lang="en-US" dirty="0" smtClean="0"/>
              <a:t>!This provides more learning &amp; best results</a:t>
            </a:r>
            <a:endParaRPr lang="en-US" dirty="0"/>
          </a:p>
        </p:txBody>
      </p:sp>
      <p:sp>
        <p:nvSpPr>
          <p:cNvPr id="3" name="Content Placeholder 2"/>
          <p:cNvSpPr>
            <a:spLocks noGrp="1"/>
          </p:cNvSpPr>
          <p:nvPr>
            <p:ph idx="1"/>
          </p:nvPr>
        </p:nvSpPr>
        <p:spPr/>
        <p:txBody>
          <a:bodyPr/>
          <a:lstStyle/>
          <a:p>
            <a:endParaRPr lang="en-US" dirty="0"/>
          </a:p>
          <a:p>
            <a:endParaRPr lang="en-US" dirty="0"/>
          </a:p>
        </p:txBody>
      </p:sp>
      <p:pic>
        <p:nvPicPr>
          <p:cNvPr id="4" name="Picture 3"/>
          <p:cNvPicPr>
            <a:picLocks noChangeAspect="1"/>
          </p:cNvPicPr>
          <p:nvPr/>
        </p:nvPicPr>
        <p:blipFill>
          <a:blip r:embed="rId3"/>
          <a:stretch>
            <a:fillRect/>
          </a:stretch>
        </p:blipFill>
        <p:spPr>
          <a:xfrm>
            <a:off x="0" y="25400"/>
            <a:ext cx="9144000" cy="6800011"/>
          </a:xfrm>
          <a:prstGeom prst="rect">
            <a:avLst/>
          </a:prstGeom>
        </p:spPr>
      </p:pic>
    </p:spTree>
    <p:extLst>
      <p:ext uri="{BB962C8B-B14F-4D97-AF65-F5344CB8AC3E}">
        <p14:creationId xmlns:p14="http://schemas.microsoft.com/office/powerpoint/2010/main" val="2071176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8900" y="274638"/>
            <a:ext cx="6615100" cy="1143000"/>
          </a:xfrm>
        </p:spPr>
        <p:txBody>
          <a:bodyPr>
            <a:normAutofit fontScale="90000"/>
          </a:bodyPr>
          <a:lstStyle/>
          <a:p>
            <a:pPr algn="l"/>
            <a:r>
              <a:rPr lang="en-US" dirty="0" smtClean="0"/>
              <a:t/>
            </a:r>
            <a:br>
              <a:rPr lang="en-US" dirty="0" smtClean="0"/>
            </a:br>
            <a:r>
              <a:rPr lang="en-US" dirty="0"/>
              <a:t/>
            </a:r>
            <a:br>
              <a:rPr lang="en-US" dirty="0"/>
            </a:br>
            <a:r>
              <a:rPr lang="en-US" sz="4000" dirty="0" smtClean="0"/>
              <a:t>Measure your ‘improvement’ to find out if it has been successful!</a:t>
            </a:r>
            <a:r>
              <a:rPr lang="en-US" sz="4000" dirty="0"/>
              <a:t/>
            </a:r>
            <a:br>
              <a:rPr lang="en-US" sz="4000" dirty="0"/>
            </a:br>
            <a:endParaRPr lang="en-US" sz="4000" dirty="0"/>
          </a:p>
        </p:txBody>
      </p:sp>
      <p:sp>
        <p:nvSpPr>
          <p:cNvPr id="3" name="Content Placeholder 2"/>
          <p:cNvSpPr>
            <a:spLocks noGrp="1"/>
          </p:cNvSpPr>
          <p:nvPr>
            <p:ph idx="1"/>
          </p:nvPr>
        </p:nvSpPr>
        <p:spPr>
          <a:xfrm>
            <a:off x="150667" y="1756911"/>
            <a:ext cx="8229600" cy="4166343"/>
          </a:xfrm>
        </p:spPr>
        <p:txBody>
          <a:bodyPr/>
          <a:lstStyle/>
          <a:p>
            <a:pPr marL="0" indent="0">
              <a:buNone/>
            </a:pPr>
            <a:endParaRPr lang="en-US" dirty="0" smtClean="0"/>
          </a:p>
          <a:p>
            <a:pPr marL="0" indent="0">
              <a:buNone/>
            </a:pPr>
            <a:endParaRPr lang="en-US" dirty="0"/>
          </a:p>
        </p:txBody>
      </p:sp>
      <p:sp>
        <p:nvSpPr>
          <p:cNvPr id="4" name="TextBox 3"/>
          <p:cNvSpPr txBox="1"/>
          <p:nvPr/>
        </p:nvSpPr>
        <p:spPr>
          <a:xfrm>
            <a:off x="613067" y="2266384"/>
            <a:ext cx="8073733" cy="3416320"/>
          </a:xfrm>
          <a:prstGeom prst="rect">
            <a:avLst/>
          </a:prstGeom>
          <a:noFill/>
        </p:spPr>
        <p:txBody>
          <a:bodyPr wrap="square" rtlCol="0">
            <a:spAutoFit/>
          </a:bodyPr>
          <a:lstStyle/>
          <a:p>
            <a:r>
              <a:rPr lang="en-US" sz="2400" dirty="0" smtClean="0"/>
              <a:t>Use simple measures to see if your test has ‘worked’</a:t>
            </a:r>
          </a:p>
          <a:p>
            <a:endParaRPr lang="en-US" sz="2400" dirty="0"/>
          </a:p>
          <a:p>
            <a:r>
              <a:rPr lang="en-US" sz="2400" dirty="0" smtClean="0"/>
              <a:t>Get speedy results from your test &amp; share straight afterwards to learn from it</a:t>
            </a:r>
          </a:p>
          <a:p>
            <a:endParaRPr lang="en-US" sz="2400" dirty="0"/>
          </a:p>
          <a:p>
            <a:r>
              <a:rPr lang="en-US" sz="2400" dirty="0" smtClean="0"/>
              <a:t>Repeat, Repeat -  paying attention to what it was that made it work &amp; HOW to improve each test</a:t>
            </a:r>
          </a:p>
          <a:p>
            <a:endParaRPr lang="en-US" sz="2400" dirty="0"/>
          </a:p>
          <a:p>
            <a:r>
              <a:rPr lang="en-US" sz="2400" dirty="0" smtClean="0"/>
              <a:t>We want to make it reliable.</a:t>
            </a:r>
          </a:p>
        </p:txBody>
      </p:sp>
      <p:pic>
        <p:nvPicPr>
          <p:cNvPr id="7" name="Picture 6"/>
          <p:cNvPicPr>
            <a:picLocks noChangeAspect="1"/>
          </p:cNvPicPr>
          <p:nvPr/>
        </p:nvPicPr>
        <p:blipFill>
          <a:blip r:embed="rId3"/>
          <a:stretch>
            <a:fillRect/>
          </a:stretch>
        </p:blipFill>
        <p:spPr>
          <a:xfrm>
            <a:off x="0" y="0"/>
            <a:ext cx="2156681" cy="2156681"/>
          </a:xfrm>
          <a:prstGeom prst="rect">
            <a:avLst/>
          </a:prstGeom>
        </p:spPr>
      </p:pic>
      <p:pic>
        <p:nvPicPr>
          <p:cNvPr id="8" name="Picture 7"/>
          <p:cNvPicPr>
            <a:picLocks noChangeAspect="1"/>
          </p:cNvPicPr>
          <p:nvPr/>
        </p:nvPicPr>
        <p:blipFill>
          <a:blip r:embed="rId4"/>
          <a:stretch>
            <a:fillRect/>
          </a:stretch>
        </p:blipFill>
        <p:spPr>
          <a:xfrm>
            <a:off x="7022763" y="5337532"/>
            <a:ext cx="1932392" cy="1447430"/>
          </a:xfrm>
          <a:prstGeom prst="rect">
            <a:avLst/>
          </a:prstGeom>
        </p:spPr>
      </p:pic>
      <p:pic>
        <p:nvPicPr>
          <p:cNvPr id="10" name="Picture 9"/>
          <p:cNvPicPr>
            <a:picLocks noChangeAspect="1"/>
          </p:cNvPicPr>
          <p:nvPr/>
        </p:nvPicPr>
        <p:blipFill>
          <a:blip r:embed="rId5"/>
          <a:stretch>
            <a:fillRect/>
          </a:stretch>
        </p:blipFill>
        <p:spPr>
          <a:xfrm>
            <a:off x="5361799" y="5268059"/>
            <a:ext cx="1589941" cy="1589941"/>
          </a:xfrm>
          <a:prstGeom prst="rect">
            <a:avLst/>
          </a:prstGeom>
        </p:spPr>
      </p:pic>
    </p:spTree>
    <p:extLst>
      <p:ext uri="{BB962C8B-B14F-4D97-AF65-F5344CB8AC3E}">
        <p14:creationId xmlns:p14="http://schemas.microsoft.com/office/powerpoint/2010/main" val="40710159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790</TotalTime>
  <Words>1153</Words>
  <Application>Microsoft Macintosh PowerPoint</Application>
  <PresentationFormat>On-screen Show (4:3)</PresentationFormat>
  <Paragraphs>90</Paragraphs>
  <Slides>11</Slides>
  <Notes>9</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Find enthusiasts! </vt:lpstr>
      <vt:lpstr>Start your test with 1 or 2 people</vt:lpstr>
      <vt:lpstr> Don’t try and get one person to do it all! Diverse skills work best!  </vt:lpstr>
      <vt:lpstr>How do you create a signature dish…?</vt:lpstr>
      <vt:lpstr>PowerPoint Presentation</vt:lpstr>
      <vt:lpstr>Prototype !This provides more learning &amp; best results</vt:lpstr>
      <vt:lpstr>  Measure your ‘improvement’ to find out if it has been successful! </vt:lpstr>
      <vt:lpstr>     “Strong evidence for an innovation is necessary but not sufficient to result in its adoption.”  </vt:lpstr>
      <vt:lpstr>Spreading the improvement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Kerry Musselbrook</dc:creator>
  <cp:lastModifiedBy>Rikke Iversholt</cp:lastModifiedBy>
  <cp:revision>50</cp:revision>
  <cp:lastPrinted>2014-08-11T15:19:30Z</cp:lastPrinted>
  <dcterms:created xsi:type="dcterms:W3CDTF">2014-08-08T10:24:45Z</dcterms:created>
  <dcterms:modified xsi:type="dcterms:W3CDTF">2014-10-22T13:38:42Z</dcterms:modified>
</cp:coreProperties>
</file>