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1" r:id="rId5"/>
    <p:sldId id="262" r:id="rId6"/>
    <p:sldId id="267" r:id="rId7"/>
    <p:sldId id="266" r:id="rId8"/>
    <p:sldId id="268" r:id="rId9"/>
    <p:sldId id="269" r:id="rId10"/>
    <p:sldId id="270" r:id="rId11"/>
    <p:sldId id="273" r:id="rId12"/>
    <p:sldId id="263" r:id="rId13"/>
    <p:sldId id="271" r:id="rId14"/>
    <p:sldId id="264" r:id="rId15"/>
    <p:sldId id="26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AA4"/>
    <a:srgbClr val="E3F2AC"/>
    <a:srgbClr val="D6EC84"/>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94660"/>
  </p:normalViewPr>
  <p:slideViewPr>
    <p:cSldViewPr>
      <p:cViewPr varScale="1">
        <p:scale>
          <a:sx n="68" d="100"/>
          <a:sy n="68"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8365EFF-C31F-4D3B-A405-922BC0E5E7B9}" type="datetimeFigureOut">
              <a:rPr lang="en-GB"/>
              <a:pPr>
                <a:defRPr/>
              </a:pPr>
              <a:t>22/05/2013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D340B2B-05F5-4E49-8683-C9D0ABC10AAA}" type="slidenum">
              <a:rPr lang="en-GB"/>
              <a:pPr>
                <a:defRPr/>
              </a:pPr>
              <a:t>‹#›</a:t>
            </a:fld>
            <a:endParaRPr lang="en-GB"/>
          </a:p>
        </p:txBody>
      </p:sp>
    </p:spTree>
    <p:extLst>
      <p:ext uri="{BB962C8B-B14F-4D97-AF65-F5344CB8AC3E}">
        <p14:creationId xmlns:p14="http://schemas.microsoft.com/office/powerpoint/2010/main" val="4006975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7118FF-D8C7-441C-8E9F-CC9416BC3B70}" type="slidenum">
              <a:rPr lang="en-GB"/>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buFont typeface="Arial" charset="0"/>
              <a:buNone/>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7D340B2B-05F5-4E49-8683-C9D0ABC10AAA}" type="slidenum">
              <a:rPr lang="en-GB" smtClean="0"/>
              <a:pPr>
                <a:defRPr/>
              </a:pPr>
              <a:t>4</a:t>
            </a:fld>
            <a:endParaRPr lang="en-GB"/>
          </a:p>
        </p:txBody>
      </p:sp>
    </p:spTree>
    <p:extLst>
      <p:ext uri="{BB962C8B-B14F-4D97-AF65-F5344CB8AC3E}">
        <p14:creationId xmlns:p14="http://schemas.microsoft.com/office/powerpoint/2010/main" val="12227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It is important that all patients and relatives are made aware of the possibility of being boardered.</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301F3-120D-4CFA-8C10-B8A339DE7B4C}" type="slidenum">
              <a:rPr lang="en-GB"/>
              <a:pPr fontAlgn="base">
                <a:spcBef>
                  <a:spcPct val="0"/>
                </a:spcBef>
                <a:spcAft>
                  <a:spcPct val="0"/>
                </a:spcAft>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So far I have found that elderly patient s don’t seem to mind being bordered they are just gratefully to be being cared for.  They seem to appreciate that the hospital is busy and that being bordered is part of the hospital journey. </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7218AC-4220-4D57-89F8-9176B4A968B2}" type="slidenum">
              <a:rPr lang="en-GB"/>
              <a:pPr fontAlgn="base">
                <a:spcBef>
                  <a:spcPct val="0"/>
                </a:spcBef>
                <a:spcAft>
                  <a:spcPct val="0"/>
                </a:spcAft>
                <a:defRPr/>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eaLnBrk="1" fontAlgn="auto" hangingPunct="1">
              <a:spcBef>
                <a:spcPts val="0"/>
              </a:spcBef>
              <a:spcAft>
                <a:spcPts val="0"/>
              </a:spcAft>
              <a:buFontTx/>
              <a:buAutoNum type="arabicPeriod"/>
              <a:defRPr/>
            </a:pPr>
            <a:r>
              <a:rPr lang="en-GB" dirty="0" smtClean="0"/>
              <a:t>When asking the questions I found that a lot the elderly patients got confused between A&amp;E and AMU and being boarding up to a ward.  </a:t>
            </a:r>
          </a:p>
          <a:p>
            <a:pPr marL="228600" indent="-228600" eaLnBrk="1" fontAlgn="auto" hangingPunct="1">
              <a:spcBef>
                <a:spcPts val="0"/>
              </a:spcBef>
              <a:spcAft>
                <a:spcPts val="0"/>
              </a:spcAft>
              <a:buFontTx/>
              <a:buAutoNum type="arabicPeriod"/>
              <a:defRPr/>
            </a:pPr>
            <a:r>
              <a:rPr lang="en-GB" dirty="0" smtClean="0"/>
              <a:t>This seems as a simple change but understandably it can be confusing to patients and relatives when staff and myself as a researcher use different names to described the ward</a:t>
            </a:r>
          </a:p>
          <a:p>
            <a:pPr marL="228600" indent="-228600" eaLnBrk="1" fontAlgn="auto" hangingPunct="1">
              <a:spcBef>
                <a:spcPts val="0"/>
              </a:spcBef>
              <a:spcAft>
                <a:spcPts val="0"/>
              </a:spcAft>
              <a:buFontTx/>
              <a:buAutoNum type="arabicPeriod"/>
              <a:defRPr/>
            </a:pPr>
            <a:r>
              <a:rPr lang="en-GB" dirty="0" smtClean="0"/>
              <a:t>This change let to me having to adjust my </a:t>
            </a:r>
            <a:r>
              <a:rPr lang="en-GB" dirty="0" err="1" smtClean="0"/>
              <a:t>crieria</a:t>
            </a:r>
            <a:r>
              <a:rPr lang="en-GB" dirty="0" smtClean="0"/>
              <a:t> </a:t>
            </a:r>
          </a:p>
          <a:p>
            <a:pPr eaLnBrk="1" fontAlgn="auto" hangingPunct="1">
              <a:spcBef>
                <a:spcPts val="0"/>
              </a:spcBef>
              <a:spcAft>
                <a:spcPts val="0"/>
              </a:spcAft>
              <a:defRPr/>
            </a:pPr>
            <a:endParaRPr lang="en-GB" dirty="0" smtClean="0"/>
          </a:p>
          <a:p>
            <a:pPr marL="228600" indent="-228600" eaLnBrk="1" fontAlgn="auto" hangingPunct="1">
              <a:spcBef>
                <a:spcPts val="0"/>
              </a:spcBef>
              <a:spcAft>
                <a:spcPts val="0"/>
              </a:spcAft>
              <a:buFontTx/>
              <a:buAutoNum type="arabicPeriod"/>
              <a:defRPr/>
            </a:pPr>
            <a:endParaRPr lang="en-GB" dirty="0" smtClean="0"/>
          </a:p>
          <a:p>
            <a:pPr marL="228600" indent="-228600" eaLnBrk="1" fontAlgn="auto" hangingPunct="1">
              <a:spcBef>
                <a:spcPts val="0"/>
              </a:spcBef>
              <a:spcAft>
                <a:spcPts val="0"/>
              </a:spcAft>
              <a:buFontTx/>
              <a:buAutoNum type="arabicPeriod"/>
              <a:defRPr/>
            </a:pPr>
            <a:endParaRPr lang="en-GB" dirty="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0A38E9-12DD-4F1E-A9F9-FBB0C0508057}" type="slidenum">
              <a:rPr lang="en-GB"/>
              <a:pPr fontAlgn="base">
                <a:spcBef>
                  <a:spcPct val="0"/>
                </a:spcBef>
                <a:spcAft>
                  <a:spcPct val="0"/>
                </a:spcAft>
                <a:defRPr/>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Although this research project has only sampled a very small number of elderly patients, it has identified areas to reseach more indepth.</a:t>
            </a:r>
          </a:p>
          <a:p>
            <a:pPr eaLnBrk="1" hangingPunct="1">
              <a:spcBef>
                <a:spcPct val="0"/>
              </a:spcBef>
            </a:pPr>
            <a:r>
              <a:rPr lang="en-GB" smtClean="0"/>
              <a:t>It would be interesting to look at the staff nurses opion to elderly patients being boardered and identy what they feel are opsitacles they face why transfering and caring for these patients.  Nurses are the medical proffessional that has the most contact with both patients and relatives.</a:t>
            </a:r>
          </a:p>
          <a:p>
            <a:pPr eaLnBrk="1" hangingPunct="1">
              <a:spcBef>
                <a:spcPct val="0"/>
              </a:spcBef>
            </a:pPr>
            <a:r>
              <a:rPr lang="en-GB" smtClean="0"/>
              <a:t>I would also be interesting to look into how elderly patients feel about the whole hospital journey and what there worries and concerns are while in hospital.</a:t>
            </a:r>
          </a:p>
          <a:p>
            <a:pPr eaLnBrk="1" hangingPunct="1">
              <a:spcBef>
                <a:spcPct val="0"/>
              </a:spcBef>
            </a:pPr>
            <a:r>
              <a:rPr lang="en-GB" smtClean="0"/>
              <a:t>Nurses are the medical proffessional that has the most contact with both patients and relatives, and often have to deal with both the positive and negative feed back reguading patients</a:t>
            </a:r>
          </a:p>
          <a:p>
            <a:pPr eaLnBrk="1" hangingPunct="1">
              <a:spcBef>
                <a:spcPct val="0"/>
              </a:spcBef>
            </a:pPr>
            <a:endParaRPr lang="en-GB"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934D3B-031B-49CD-AB41-6F7FD40075C1}" type="slidenum">
              <a:rPr lang="en-GB"/>
              <a:pPr fontAlgn="base">
                <a:spcBef>
                  <a:spcPct val="0"/>
                </a:spcBef>
                <a:spcAft>
                  <a:spcPct val="0"/>
                </a:spcAft>
                <a:defRPr/>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7BAED79-81E3-4005-BDEA-B2A35F4E02D4}" type="datetimeFigureOut">
              <a:rPr lang="en-GB"/>
              <a:pPr>
                <a:defRPr/>
              </a:pPr>
              <a:t>22/05/2013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BD3D14A-3576-4F14-854B-4CBEFAEEBD9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AAE2621-8942-44C3-9F00-66A30C2BDF5A}" type="datetimeFigureOut">
              <a:rPr lang="en-GB"/>
              <a:pPr>
                <a:defRPr/>
              </a:pPr>
              <a:t>22/05/2013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2DFAD7-6C31-4095-87E5-12A8C0E1DA5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D502CA-EEFE-4A87-800F-A11131249A6D}" type="datetimeFigureOut">
              <a:rPr lang="en-GB"/>
              <a:pPr>
                <a:defRPr/>
              </a:pPr>
              <a:t>22/05/2013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6A1767-B994-4C6F-859B-D60A3A1EB75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4EA0347-FE1D-4B4F-B891-D0EC238CC09B}" type="datetimeFigureOut">
              <a:rPr lang="en-GB"/>
              <a:pPr>
                <a:defRPr/>
              </a:pPr>
              <a:t>22/05/2013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6BDC3F-288B-4EFD-B7B0-3E33586BE60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02E40B-6F9B-4C4D-A58D-2FF3D999A9B5}" type="datetimeFigureOut">
              <a:rPr lang="en-GB"/>
              <a:pPr>
                <a:defRPr/>
              </a:pPr>
              <a:t>22/05/2013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6F9869B-B08A-4B81-974C-E41F6B0EDAB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67245DE-1548-43D0-98F4-2162FD78712C}" type="datetimeFigureOut">
              <a:rPr lang="en-GB"/>
              <a:pPr>
                <a:defRPr/>
              </a:pPr>
              <a:t>22/05/2013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E768AAC-02B7-4A45-BC1E-BA0C8AA29B6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24F9B4E-BDD7-4DAE-B093-824BFC555C0F}" type="datetimeFigureOut">
              <a:rPr lang="en-GB"/>
              <a:pPr>
                <a:defRPr/>
              </a:pPr>
              <a:t>22/05/2013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87DD15C-184A-4DD1-98F9-82B465E1198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81ED75A-6A99-4D0D-AB57-BC5AA7774675}" type="datetimeFigureOut">
              <a:rPr lang="en-GB"/>
              <a:pPr>
                <a:defRPr/>
              </a:pPr>
              <a:t>22/05/2013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4823CA2-BEED-42FD-B15B-F1482FFE269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0988F-C479-474C-890E-6B5F2D7A3ACC}" type="datetimeFigureOut">
              <a:rPr lang="en-GB"/>
              <a:pPr>
                <a:defRPr/>
              </a:pPr>
              <a:t>22/05/2013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2DF3597-3EA5-4F17-A910-9B5E1EE5BBF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050A4F-11EB-4503-AB4B-0FC99B5E6908}" type="datetimeFigureOut">
              <a:rPr lang="en-GB"/>
              <a:pPr>
                <a:defRPr/>
              </a:pPr>
              <a:t>22/05/2013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DD7B254-4ECE-4959-A4E6-488B10BFB21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0FD0F4-939B-46F8-A575-8A8BED5626F6}" type="datetimeFigureOut">
              <a:rPr lang="en-GB"/>
              <a:pPr>
                <a:defRPr/>
              </a:pPr>
              <a:t>22/05/2013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792BC89-B48C-4809-AEF8-98EDD1723DB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47C424-952C-4A7E-A090-CA5B73CD0640}" type="datetimeFigureOut">
              <a:rPr lang="en-GB"/>
              <a:pPr>
                <a:defRPr/>
              </a:pPr>
              <a:t>22/05/2013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9581815-ED01-42D8-A185-BDBCEB6615E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620688"/>
            <a:ext cx="7918450" cy="5472607"/>
          </a:xfrm>
        </p:spPr>
        <p:txBody>
          <a:bodyPr/>
          <a:lstStyle/>
          <a:p>
            <a:pPr eaLnBrk="1" hangingPunct="1"/>
            <a:r>
              <a:rPr lang="en-GB" sz="4000" b="1" dirty="0" smtClean="0">
                <a:solidFill>
                  <a:schemeClr val="tx2"/>
                </a:solidFill>
              </a:rPr>
              <a:t>The Attitudes of Elderly Patients and their Relatives to being Boarded from Acute Medical Assessment at the Edinburgh Royal Infirmary</a:t>
            </a:r>
            <a:r>
              <a:rPr lang="en-GB" sz="4000" b="1" dirty="0" smtClean="0">
                <a:solidFill>
                  <a:schemeClr val="tx2"/>
                </a:solidFill>
              </a:rPr>
              <a:t>.</a:t>
            </a:r>
            <a:br>
              <a:rPr lang="en-GB" sz="4000" b="1" dirty="0" smtClean="0">
                <a:solidFill>
                  <a:schemeClr val="tx2"/>
                </a:solidFill>
              </a:rPr>
            </a:br>
            <a:r>
              <a:rPr lang="en-GB" sz="2400" b="1" dirty="0">
                <a:solidFill>
                  <a:schemeClr val="tx2"/>
                </a:solidFill>
              </a:rPr>
              <a:t/>
            </a:r>
            <a:br>
              <a:rPr lang="en-GB" sz="2400" b="1" dirty="0">
                <a:solidFill>
                  <a:schemeClr val="tx2"/>
                </a:solidFill>
              </a:rPr>
            </a:br>
            <a:r>
              <a:rPr lang="en-GB" sz="2400" b="1" dirty="0" smtClean="0">
                <a:solidFill>
                  <a:schemeClr val="tx2"/>
                </a:solidFill>
              </a:rPr>
              <a:t/>
            </a:r>
            <a:br>
              <a:rPr lang="en-GB" sz="2400" b="1" dirty="0" smtClean="0">
                <a:solidFill>
                  <a:schemeClr val="tx2"/>
                </a:solidFill>
              </a:rPr>
            </a:br>
            <a:r>
              <a:rPr lang="en-GB" sz="3200" b="1" dirty="0" smtClean="0">
                <a:solidFill>
                  <a:schemeClr val="tx2"/>
                </a:solidFill>
              </a:rPr>
              <a:t>Amy </a:t>
            </a:r>
            <a:r>
              <a:rPr lang="en-GB" sz="3200" b="1" dirty="0" err="1" smtClean="0">
                <a:solidFill>
                  <a:schemeClr val="tx2"/>
                </a:solidFill>
              </a:rPr>
              <a:t>Begg</a:t>
            </a:r>
            <a:r>
              <a:rPr lang="en-GB" sz="3200" b="1" dirty="0" smtClean="0">
                <a:solidFill>
                  <a:schemeClr val="tx2"/>
                </a:solidFill>
              </a:rPr>
              <a:t/>
            </a:r>
            <a:br>
              <a:rPr lang="en-GB" sz="3200" b="1" dirty="0" smtClean="0">
                <a:solidFill>
                  <a:schemeClr val="tx2"/>
                </a:solidFill>
              </a:rPr>
            </a:br>
            <a:r>
              <a:rPr lang="en-GB" sz="3200" b="1" dirty="0" smtClean="0">
                <a:solidFill>
                  <a:schemeClr val="tx2"/>
                </a:solidFill>
              </a:rPr>
              <a:t>Staff Nurse, Royal Infirmary</a:t>
            </a:r>
            <a:r>
              <a:rPr lang="en-GB" sz="4000" dirty="0" smtClean="0">
                <a:solidFill>
                  <a:schemeClr val="tx2"/>
                </a:solidFill>
              </a:rPr>
              <a:t/>
            </a:r>
            <a:br>
              <a:rPr lang="en-GB" sz="4000" dirty="0" smtClean="0">
                <a:solidFill>
                  <a:schemeClr val="tx2"/>
                </a:solidFill>
              </a:rPr>
            </a:br>
            <a:endParaRPr lang="en-GB" sz="4000"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649913"/>
          </a:xfrm>
        </p:spPr>
        <p:txBody>
          <a:bodyPr anchor="ctr"/>
          <a:lstStyle/>
          <a:p>
            <a:pPr marL="0" indent="0" eaLnBrk="1" hangingPunct="1"/>
            <a:r>
              <a:rPr lang="en-GB" smtClean="0"/>
              <a:t>100% of relatives felt that their family member being boarded didn’t affect their care.</a:t>
            </a:r>
          </a:p>
          <a:p>
            <a:pPr marL="0" indent="0" eaLnBrk="1" hangingPunct="1"/>
            <a:r>
              <a:rPr lang="en-GB" smtClean="0"/>
              <a:t>82% of patients didn’t feel that being boarded had any influence on their care and or treatment.</a:t>
            </a:r>
          </a:p>
          <a:p>
            <a:pPr marL="0" indent="0" eaLnBrk="1" hangingPunct="1"/>
            <a:r>
              <a:rPr lang="en-GB" smtClean="0"/>
              <a:t>100% of relatives felt they had access to information regarding their family member either from doctors or nurses.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468313" y="549275"/>
            <a:ext cx="8247062" cy="1158875"/>
          </a:xfrm>
        </p:spPr>
        <p:txBody>
          <a:bodyPr/>
          <a:lstStyle/>
          <a:p>
            <a:pPr eaLnBrk="1" hangingPunct="1"/>
            <a:r>
              <a:rPr lang="en-GB" sz="4000" b="1" smtClean="0">
                <a:solidFill>
                  <a:schemeClr val="tx2"/>
                </a:solidFill>
              </a:rPr>
              <a:t>Ways in which patients and relatives feel we could improve on this situation.</a:t>
            </a:r>
          </a:p>
        </p:txBody>
      </p:sp>
      <p:sp>
        <p:nvSpPr>
          <p:cNvPr id="26626" name="Content Placeholder 4"/>
          <p:cNvSpPr>
            <a:spLocks noGrp="1"/>
          </p:cNvSpPr>
          <p:nvPr>
            <p:ph idx="1"/>
          </p:nvPr>
        </p:nvSpPr>
        <p:spPr>
          <a:xfrm>
            <a:off x="457200" y="1773238"/>
            <a:ext cx="8229600" cy="4352925"/>
          </a:xfrm>
        </p:spPr>
        <p:txBody>
          <a:bodyPr/>
          <a:lstStyle/>
          <a:p>
            <a:pPr eaLnBrk="1" hangingPunct="1"/>
            <a:endParaRPr lang="en-GB" smtClean="0"/>
          </a:p>
        </p:txBody>
      </p:sp>
      <p:sp>
        <p:nvSpPr>
          <p:cNvPr id="6" name="Oval Callout 5"/>
          <p:cNvSpPr/>
          <p:nvPr/>
        </p:nvSpPr>
        <p:spPr>
          <a:xfrm>
            <a:off x="539750" y="1558973"/>
            <a:ext cx="3311723" cy="1728788"/>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GB" sz="2400" dirty="0">
                <a:solidFill>
                  <a:schemeClr val="tx1"/>
                </a:solidFill>
                <a:latin typeface="Lucida Handwriting"/>
              </a:rPr>
              <a:t>More organised.</a:t>
            </a:r>
          </a:p>
        </p:txBody>
      </p:sp>
      <p:sp>
        <p:nvSpPr>
          <p:cNvPr id="7" name="Oval Callout 6"/>
          <p:cNvSpPr>
            <a:spLocks noChangeArrowheads="1"/>
          </p:cNvSpPr>
          <p:nvPr/>
        </p:nvSpPr>
        <p:spPr bwMode="auto">
          <a:xfrm>
            <a:off x="5183188" y="2765425"/>
            <a:ext cx="3349625" cy="1800225"/>
          </a:xfrm>
          <a:prstGeom prst="wedgeEllipseCallout">
            <a:avLst>
              <a:gd name="adj1" fmla="val -15495"/>
              <a:gd name="adj2" fmla="val 62523"/>
            </a:avLst>
          </a:prstGeom>
          <a:solidFill>
            <a:schemeClr val="accent1"/>
          </a:solidFill>
          <a:ln w="25400" algn="ctr">
            <a:solidFill>
              <a:srgbClr val="385D8A"/>
            </a:solidFill>
            <a:miter lim="800000"/>
            <a:headEnd/>
            <a:tailEnd/>
          </a:ln>
        </p:spPr>
        <p:txBody>
          <a:bodyPr anchor="ctr"/>
          <a:lstStyle/>
          <a:p>
            <a:pPr algn="ctr"/>
            <a:r>
              <a:rPr lang="en-GB" sz="2400">
                <a:latin typeface="Lucida Handwriting"/>
              </a:rPr>
              <a:t>Informing family.</a:t>
            </a:r>
          </a:p>
        </p:txBody>
      </p:sp>
      <p:sp>
        <p:nvSpPr>
          <p:cNvPr id="8" name="Oval Callout 7"/>
          <p:cNvSpPr/>
          <p:nvPr/>
        </p:nvSpPr>
        <p:spPr>
          <a:xfrm>
            <a:off x="684213" y="3429000"/>
            <a:ext cx="4356100" cy="1223963"/>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GB" sz="2000">
                <a:solidFill>
                  <a:schemeClr val="tx1"/>
                </a:solidFill>
                <a:latin typeface="Lucida Handwriting"/>
              </a:rPr>
              <a:t>Moved while still awake.</a:t>
            </a:r>
          </a:p>
        </p:txBody>
      </p:sp>
      <p:sp>
        <p:nvSpPr>
          <p:cNvPr id="9" name="Oval Callout 8"/>
          <p:cNvSpPr>
            <a:spLocks noChangeArrowheads="1"/>
          </p:cNvSpPr>
          <p:nvPr/>
        </p:nvSpPr>
        <p:spPr bwMode="auto">
          <a:xfrm>
            <a:off x="539750" y="4797425"/>
            <a:ext cx="7805738" cy="1511300"/>
          </a:xfrm>
          <a:prstGeom prst="wedgeEllipseCallout">
            <a:avLst>
              <a:gd name="adj1" fmla="val -23116"/>
              <a:gd name="adj2" fmla="val 72060"/>
            </a:avLst>
          </a:prstGeom>
          <a:solidFill>
            <a:srgbClr val="8064A2"/>
          </a:solidFill>
          <a:ln w="25400" algn="ctr">
            <a:solidFill>
              <a:srgbClr val="5C4776"/>
            </a:solidFill>
            <a:miter lim="800000"/>
            <a:headEnd/>
            <a:tailEnd/>
          </a:ln>
        </p:spPr>
        <p:txBody>
          <a:bodyPr anchor="ctr"/>
          <a:lstStyle/>
          <a:p>
            <a:pPr algn="ctr"/>
            <a:r>
              <a:rPr lang="en-GB">
                <a:latin typeface="Lucida Handwriting"/>
              </a:rPr>
              <a:t>Correct information given to patient and relatives.  Ensure patients and relatives are kept informed and there is no conflicting advice.</a:t>
            </a:r>
          </a:p>
        </p:txBody>
      </p:sp>
      <p:sp>
        <p:nvSpPr>
          <p:cNvPr id="10" name="Oval Callout 9"/>
          <p:cNvSpPr>
            <a:spLocks noChangeArrowheads="1"/>
          </p:cNvSpPr>
          <p:nvPr/>
        </p:nvSpPr>
        <p:spPr bwMode="auto">
          <a:xfrm>
            <a:off x="5651500" y="1557338"/>
            <a:ext cx="2808288" cy="1131887"/>
          </a:xfrm>
          <a:prstGeom prst="wedgeEllipseCallout">
            <a:avLst>
              <a:gd name="adj1" fmla="val -24278"/>
              <a:gd name="adj2" fmla="val 73560"/>
            </a:avLst>
          </a:prstGeom>
          <a:solidFill>
            <a:schemeClr val="accent2"/>
          </a:solidFill>
          <a:ln w="25400" algn="ctr">
            <a:solidFill>
              <a:srgbClr val="8C3836"/>
            </a:solidFill>
            <a:miter lim="800000"/>
            <a:headEnd/>
            <a:tailEnd/>
          </a:ln>
        </p:spPr>
        <p:txBody>
          <a:bodyPr anchor="ctr"/>
          <a:lstStyle/>
          <a:p>
            <a:pPr algn="ctr"/>
            <a:r>
              <a:rPr lang="en-GB" sz="2400">
                <a:latin typeface="Lucida Handwriting"/>
              </a:rPr>
              <a:t>More staff.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4"/>
          <p:cNvSpPr>
            <a:spLocks noGrp="1"/>
          </p:cNvSpPr>
          <p:nvPr>
            <p:ph type="title"/>
          </p:nvPr>
        </p:nvSpPr>
        <p:spPr/>
        <p:txBody>
          <a:bodyPr/>
          <a:lstStyle/>
          <a:p>
            <a:pPr eaLnBrk="1" hangingPunct="1"/>
            <a:r>
              <a:rPr lang="en-GB" b="1" smtClean="0">
                <a:solidFill>
                  <a:schemeClr val="tx2"/>
                </a:solidFill>
              </a:rPr>
              <a:t>Summary</a:t>
            </a:r>
          </a:p>
        </p:txBody>
      </p:sp>
      <p:sp>
        <p:nvSpPr>
          <p:cNvPr id="27650" name="Content Placeholder 2"/>
          <p:cNvSpPr>
            <a:spLocks noGrp="1"/>
          </p:cNvSpPr>
          <p:nvPr>
            <p:ph idx="1"/>
          </p:nvPr>
        </p:nvSpPr>
        <p:spPr/>
        <p:txBody>
          <a:bodyPr/>
          <a:lstStyle/>
          <a:p>
            <a:pPr marL="0" indent="0" eaLnBrk="1" hangingPunct="1"/>
            <a:r>
              <a:rPr lang="en-GB" smtClean="0"/>
              <a:t>While we were good at informing relatives that     the patient could be boarded, we could improve on the information given to patients regarding boarding. </a:t>
            </a:r>
          </a:p>
          <a:p>
            <a:pPr marL="0" indent="0" eaLnBrk="1" hangingPunct="1"/>
            <a:r>
              <a:rPr lang="en-GB" smtClean="0"/>
              <a:t>Elderly patients and their relatives didn’t appear concerned about being boarded in another ward.</a:t>
            </a:r>
          </a:p>
          <a:p>
            <a:pPr marL="0" indent="0" eaLnBrk="1" hangingPunct="1"/>
            <a:r>
              <a:rPr lang="en-GB" smtClean="0"/>
              <a:t>Relatives felt they had access to patient information.</a:t>
            </a:r>
          </a:p>
          <a:p>
            <a:pPr marL="0" indent="0" eaLnBrk="1" hangingPunct="1"/>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68313" y="260350"/>
            <a:ext cx="8229600" cy="1143000"/>
          </a:xfrm>
        </p:spPr>
        <p:txBody>
          <a:bodyPr/>
          <a:lstStyle/>
          <a:p>
            <a:pPr eaLnBrk="1" hangingPunct="1"/>
            <a:r>
              <a:rPr lang="en-GB" sz="4000" b="1" smtClean="0">
                <a:solidFill>
                  <a:schemeClr val="tx2"/>
                </a:solidFill>
              </a:rPr>
              <a:t>Obstacles</a:t>
            </a:r>
            <a:r>
              <a:rPr lang="en-GB" sz="4000" b="1" smtClean="0"/>
              <a:t/>
            </a:r>
            <a:br>
              <a:rPr lang="en-GB" sz="4000" b="1" smtClean="0"/>
            </a:br>
            <a:endParaRPr lang="en-GB" sz="4000" b="1" smtClean="0"/>
          </a:p>
        </p:txBody>
      </p:sp>
      <p:sp>
        <p:nvSpPr>
          <p:cNvPr id="3" name="Content Placeholder 2"/>
          <p:cNvSpPr>
            <a:spLocks noGrp="1"/>
          </p:cNvSpPr>
          <p:nvPr>
            <p:ph idx="1"/>
          </p:nvPr>
        </p:nvSpPr>
        <p:spPr>
          <a:xfrm>
            <a:off x="457200" y="1052513"/>
            <a:ext cx="8229600" cy="5073650"/>
          </a:xfrm>
        </p:spPr>
        <p:txBody>
          <a:bodyPr/>
          <a:lstStyle/>
          <a:p>
            <a:pPr eaLnBrk="1" hangingPunct="1"/>
            <a:r>
              <a:rPr lang="en-GB" dirty="0" smtClean="0"/>
              <a:t>Elderly patients had a lack of understanding of their patient journey while in hospital.</a:t>
            </a:r>
          </a:p>
          <a:p>
            <a:pPr eaLnBrk="1" hangingPunct="1"/>
            <a:r>
              <a:rPr lang="en-GB" dirty="0" smtClean="0"/>
              <a:t>Change of name from Combined Assessment Unit, to Acute Admission Unit.  </a:t>
            </a:r>
          </a:p>
          <a:p>
            <a:pPr eaLnBrk="1" hangingPunct="1"/>
            <a:r>
              <a:rPr lang="en-GB" dirty="0" smtClean="0"/>
              <a:t>The change of assessment tool used to assess confusion and delirium.</a:t>
            </a:r>
          </a:p>
          <a:p>
            <a:pPr eaLnBrk="1" hangingPunct="1"/>
            <a:r>
              <a:rPr lang="en-GB" smtClean="0"/>
              <a:t>Time constraints.</a:t>
            </a:r>
            <a:endParaRPr lang="en-GB" dirty="0" smtClean="0"/>
          </a:p>
          <a:p>
            <a:pPr eaLnBrk="1" hangingPunct="1"/>
            <a:r>
              <a:rPr lang="en-GB" dirty="0" smtClean="0"/>
              <a:t>Lack of response from relatives questionnaire, only four having been completed.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b="1" smtClean="0">
                <a:solidFill>
                  <a:schemeClr val="tx2"/>
                </a:solidFill>
              </a:rPr>
              <a:t>Scope for future research</a:t>
            </a:r>
          </a:p>
        </p:txBody>
      </p:sp>
      <p:sp>
        <p:nvSpPr>
          <p:cNvPr id="3" name="Content Placeholder 2"/>
          <p:cNvSpPr>
            <a:spLocks noGrp="1"/>
          </p:cNvSpPr>
          <p:nvPr>
            <p:ph idx="1"/>
          </p:nvPr>
        </p:nvSpPr>
        <p:spPr/>
        <p:txBody>
          <a:bodyPr/>
          <a:lstStyle/>
          <a:p>
            <a:pPr eaLnBrk="1" hangingPunct="1"/>
            <a:r>
              <a:rPr lang="en-GB" smtClean="0"/>
              <a:t>What are Staff Nurses opinion of elderly patients being boarded?  </a:t>
            </a:r>
          </a:p>
          <a:p>
            <a:pPr eaLnBrk="1" hangingPunct="1"/>
            <a:r>
              <a:rPr lang="en-GB" smtClean="0"/>
              <a:t>Identify what Staff Nurses feel are obstacles faced while transferring and caring for these patients, both on  the boarding ward and the transfer ward.</a:t>
            </a:r>
          </a:p>
          <a:p>
            <a:pPr eaLnBrk="1" hangingPunct="1"/>
            <a:r>
              <a:rPr lang="en-GB" smtClean="0"/>
              <a:t>What do elderly patients feel about the whole hospital journey, what are their worries and concerns while they are in hospital.</a:t>
            </a:r>
          </a:p>
          <a:p>
            <a:pPr eaLnBrk="1" hangingPunct="1">
              <a:buFont typeface="Arial" charset="0"/>
              <a:buNone/>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457200" y="765175"/>
            <a:ext cx="8229600" cy="5360988"/>
          </a:xfrm>
        </p:spPr>
        <p:txBody>
          <a:bodyPr anchor="ctr"/>
          <a:lstStyle/>
          <a:p>
            <a:pPr marL="0" indent="0" algn="ctr" eaLnBrk="1" hangingPunct="1">
              <a:buFont typeface="Arial" charset="0"/>
              <a:buNone/>
            </a:pPr>
            <a:r>
              <a:rPr lang="en-GB" sz="4400" b="1" smtClean="0">
                <a:solidFill>
                  <a:schemeClr val="tx2"/>
                </a:solidFill>
              </a:rPr>
              <a:t>Conclusion.</a:t>
            </a:r>
          </a:p>
          <a:p>
            <a:pPr marL="0" indent="0" eaLnBrk="1" hangingPunct="1">
              <a:buFont typeface="Arial" charset="0"/>
              <a:buNone/>
            </a:pPr>
            <a:r>
              <a:rPr lang="en-GB" smtClean="0"/>
              <a:t>By developing and carrying out this research project I have:</a:t>
            </a:r>
          </a:p>
          <a:p>
            <a:pPr marL="0" indent="0" eaLnBrk="1" hangingPunct="1">
              <a:buFontTx/>
              <a:buChar char="-"/>
            </a:pPr>
            <a:r>
              <a:rPr lang="en-GB" smtClean="0"/>
              <a:t>gained knowledge on the attitudes of elderly patient to being boarded.</a:t>
            </a:r>
          </a:p>
          <a:p>
            <a:pPr marL="0" indent="0" eaLnBrk="1" hangingPunct="1">
              <a:buFontTx/>
              <a:buChar char="-"/>
            </a:pPr>
            <a:r>
              <a:rPr lang="en-GB" smtClean="0"/>
              <a:t> I have also gained a better understanding of the research process, allowing me to be better equipped as a researcher in the future.  </a:t>
            </a:r>
          </a:p>
          <a:p>
            <a:pPr marL="0" indent="0" eaLnBrk="1" hangingPunct="1">
              <a:buFont typeface="Arial" charset="0"/>
              <a:buNone/>
            </a:pPr>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68313" y="260350"/>
            <a:ext cx="8229600" cy="1143000"/>
          </a:xfrm>
        </p:spPr>
        <p:txBody>
          <a:bodyPr/>
          <a:lstStyle/>
          <a:p>
            <a:pPr eaLnBrk="1" hangingPunct="1"/>
            <a:r>
              <a:rPr lang="en-GB" b="1" smtClean="0">
                <a:solidFill>
                  <a:schemeClr val="tx2"/>
                </a:solidFill>
              </a:rPr>
              <a:t>What is a Boarder?</a:t>
            </a:r>
          </a:p>
        </p:txBody>
      </p:sp>
      <p:sp>
        <p:nvSpPr>
          <p:cNvPr id="3" name="Content Placeholder 2"/>
          <p:cNvSpPr>
            <a:spLocks noGrp="1"/>
          </p:cNvSpPr>
          <p:nvPr>
            <p:ph idx="1"/>
          </p:nvPr>
        </p:nvSpPr>
        <p:spPr/>
        <p:txBody>
          <a:bodyPr/>
          <a:lstStyle/>
          <a:p>
            <a:pPr eaLnBrk="1" hangingPunct="1"/>
            <a:r>
              <a:rPr lang="en-GB" dirty="0" smtClean="0"/>
              <a:t>The National Health Service (NHS) definition of a boarder “is a patient who occupies a borrowed bed”.  That is a patient that is cared for in another ward or area of the hospital, other than the ward of the consultant or consultant team, that are caring for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539750" y="260350"/>
            <a:ext cx="8229600" cy="1143000"/>
          </a:xfrm>
        </p:spPr>
        <p:txBody>
          <a:bodyPr/>
          <a:lstStyle/>
          <a:p>
            <a:pPr eaLnBrk="1" hangingPunct="1"/>
            <a:r>
              <a:rPr lang="en-GB" b="1" smtClean="0">
                <a:solidFill>
                  <a:schemeClr val="tx2"/>
                </a:solidFill>
              </a:rPr>
              <a:t>Research Questions:</a:t>
            </a:r>
          </a:p>
        </p:txBody>
      </p:sp>
      <p:sp>
        <p:nvSpPr>
          <p:cNvPr id="3" name="Content Placeholder 2"/>
          <p:cNvSpPr>
            <a:spLocks noGrp="1"/>
          </p:cNvSpPr>
          <p:nvPr>
            <p:ph idx="1"/>
          </p:nvPr>
        </p:nvSpPr>
        <p:spPr>
          <a:xfrm>
            <a:off x="323850" y="1628775"/>
            <a:ext cx="8229600" cy="4525963"/>
          </a:xfrm>
        </p:spPr>
        <p:txBody>
          <a:bodyPr/>
          <a:lstStyle/>
          <a:p>
            <a:pPr eaLnBrk="1" hangingPunct="1"/>
            <a:r>
              <a:rPr lang="en-GB" smtClean="0"/>
              <a:t>What are the attitudes of elderly patients towards being boarded within the hospital?</a:t>
            </a:r>
          </a:p>
          <a:p>
            <a:pPr eaLnBrk="1" hangingPunct="1"/>
            <a:r>
              <a:rPr lang="en-GB" smtClean="0"/>
              <a:t>What are the attitudes of elderly patient’s relatives to their family member being boarded within the hospital?</a:t>
            </a:r>
          </a:p>
          <a:p>
            <a:pPr eaLnBrk="1" hangingPunct="1"/>
            <a:r>
              <a:rPr lang="en-GB" smtClean="0"/>
              <a:t>What ways do elderly patients and their relatives think we can improve on this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539750" y="260350"/>
            <a:ext cx="8229600" cy="1143000"/>
          </a:xfrm>
        </p:spPr>
        <p:txBody>
          <a:bodyPr/>
          <a:lstStyle/>
          <a:p>
            <a:pPr eaLnBrk="1" hangingPunct="1"/>
            <a:r>
              <a:rPr lang="en-GB" b="1" smtClean="0">
                <a:solidFill>
                  <a:schemeClr val="tx2"/>
                </a:solidFill>
              </a:rPr>
              <a:t>Who did I Survey?</a:t>
            </a:r>
          </a:p>
        </p:txBody>
      </p:sp>
      <p:sp>
        <p:nvSpPr>
          <p:cNvPr id="3" name="Content Placeholder 2"/>
          <p:cNvSpPr>
            <a:spLocks noGrp="1"/>
          </p:cNvSpPr>
          <p:nvPr>
            <p:ph idx="1"/>
          </p:nvPr>
        </p:nvSpPr>
        <p:spPr>
          <a:xfrm>
            <a:off x="457200" y="1600200"/>
            <a:ext cx="8229600" cy="4925144"/>
          </a:xfrm>
        </p:spPr>
        <p:txBody>
          <a:bodyPr/>
          <a:lstStyle/>
          <a:p>
            <a:pPr eaLnBrk="1" hangingPunct="1"/>
            <a:r>
              <a:rPr lang="en-GB" dirty="0" smtClean="0"/>
              <a:t>I surveyed 11 patients who:</a:t>
            </a:r>
          </a:p>
          <a:p>
            <a:pPr lvl="1" eaLnBrk="1" hangingPunct="1"/>
            <a:r>
              <a:rPr lang="en-GB" dirty="0" smtClean="0"/>
              <a:t>Were over the age of 70.</a:t>
            </a:r>
          </a:p>
          <a:p>
            <a:pPr lvl="1" eaLnBrk="1" hangingPunct="1"/>
            <a:r>
              <a:rPr lang="en-GB" dirty="0" smtClean="0"/>
              <a:t>Who remained in the boarding ward for at least 24 hours.</a:t>
            </a:r>
          </a:p>
          <a:p>
            <a:pPr lvl="1" eaLnBrk="1" hangingPunct="1"/>
            <a:r>
              <a:rPr lang="en-GB" dirty="0" smtClean="0"/>
              <a:t> Who had an AMT (abbreviated mental test score) of 7 or above.</a:t>
            </a:r>
          </a:p>
          <a:p>
            <a:pPr marL="457200" lvl="1" indent="0" eaLnBrk="1" hangingPunct="1">
              <a:buNone/>
            </a:pPr>
            <a:endParaRPr lang="en-GB" dirty="0"/>
          </a:p>
          <a:p>
            <a:pPr marL="457200" lvl="1" indent="0" eaLnBrk="1" hangingPunct="1">
              <a:buNone/>
            </a:pPr>
            <a:r>
              <a:rPr lang="en-GB" dirty="0" smtClean="0"/>
              <a:t>I sent relatives of those 11 patients questionnaires, receiving 4 completed questionnaires back from relatives.</a:t>
            </a:r>
          </a:p>
          <a:p>
            <a:pPr lvl="1" eaLnBrk="1" hangingPunct="1">
              <a:buFont typeface="Arial" charset="0"/>
              <a:buNone/>
            </a:pPr>
            <a:endParaRPr lang="en-GB" dirty="0" smtClean="0"/>
          </a:p>
          <a:p>
            <a:pPr eaLnBrk="1" hangingPunct="1"/>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457200" y="692150"/>
            <a:ext cx="8229600" cy="1081088"/>
          </a:xfrm>
        </p:spPr>
        <p:txBody>
          <a:bodyPr/>
          <a:lstStyle/>
          <a:p>
            <a:pPr eaLnBrk="1" hangingPunct="1"/>
            <a:r>
              <a:rPr lang="en-GB" b="1" smtClean="0">
                <a:solidFill>
                  <a:schemeClr val="tx2"/>
                </a:solidFill>
              </a:rPr>
              <a:t>Results of the Survey.</a:t>
            </a:r>
            <a:r>
              <a:rPr lang="en-GB" smtClean="0"/>
              <a:t/>
            </a:r>
            <a:br>
              <a:rPr lang="en-GB" smtClean="0"/>
            </a:br>
            <a:r>
              <a:rPr lang="en-GB" sz="3600" smtClean="0"/>
              <a:t>Just under 50% of patients were made aware of the possibility of being boarded.</a:t>
            </a:r>
          </a:p>
        </p:txBody>
      </p:sp>
      <p:graphicFrame>
        <p:nvGraphicFramePr>
          <p:cNvPr id="19458" name="Content Placeholder 11"/>
          <p:cNvGraphicFramePr>
            <a:graphicFrameLocks noGrp="1"/>
          </p:cNvGraphicFramePr>
          <p:nvPr>
            <p:ph idx="1"/>
          </p:nvPr>
        </p:nvGraphicFramePr>
        <p:xfrm>
          <a:off x="1042988" y="2133600"/>
          <a:ext cx="7694612" cy="4175125"/>
        </p:xfrm>
        <a:graphic>
          <a:graphicData uri="http://schemas.openxmlformats.org/presentationml/2006/ole">
            <mc:AlternateContent xmlns:mc="http://schemas.openxmlformats.org/markup-compatibility/2006">
              <mc:Choice xmlns:v="urn:schemas-microsoft-com:vml" Requires="v">
                <p:oleObj spid="_x0000_s19464" r:id="rId4" imgW="8327858" imgH="4627265" progId="Excel.Chart.8">
                  <p:embed/>
                </p:oleObj>
              </mc:Choice>
              <mc:Fallback>
                <p:oleObj r:id="rId4" imgW="8327858" imgH="4627265" progId="Excel.Chart.8">
                  <p:embed/>
                  <p:pic>
                    <p:nvPicPr>
                      <p:cNvPr id="0" name="Content Placeholder 11"/>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2133600"/>
                        <a:ext cx="7694612" cy="417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1475"/>
          </a:xfrm>
        </p:spPr>
        <p:txBody>
          <a:bodyPr>
            <a:normAutofit fontScale="90000"/>
          </a:bodyPr>
          <a:lstStyle/>
          <a:p>
            <a:pPr eaLnBrk="1" hangingPunct="1"/>
            <a:r>
              <a:rPr lang="en-GB" sz="4000" smtClean="0"/>
              <a:t>75% of Relatives were made aware of the possibility of their relative being boarded.</a:t>
            </a:r>
          </a:p>
        </p:txBody>
      </p:sp>
      <p:graphicFrame>
        <p:nvGraphicFramePr>
          <p:cNvPr id="21506" name="Content Placeholder 3"/>
          <p:cNvGraphicFramePr>
            <a:graphicFrameLocks noGrp="1"/>
          </p:cNvGraphicFramePr>
          <p:nvPr>
            <p:ph idx="1"/>
          </p:nvPr>
        </p:nvGraphicFramePr>
        <p:xfrm>
          <a:off x="406400" y="2082800"/>
          <a:ext cx="8331200" cy="4094163"/>
        </p:xfrm>
        <a:graphic>
          <a:graphicData uri="http://schemas.openxmlformats.org/presentationml/2006/ole">
            <mc:AlternateContent xmlns:mc="http://schemas.openxmlformats.org/markup-compatibility/2006">
              <mc:Choice xmlns:v="urn:schemas-microsoft-com:vml" Requires="v">
                <p:oleObj spid="_x0000_s21512" r:id="rId3" imgW="8327858" imgH="4090771" progId="Excel.Chart.8">
                  <p:embed/>
                </p:oleObj>
              </mc:Choice>
              <mc:Fallback>
                <p:oleObj r:id="rId3" imgW="8327858" imgH="4090771" progId="Excel.Char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2082800"/>
                        <a:ext cx="8331200" cy="4094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188913"/>
            <a:ext cx="8229600" cy="1228725"/>
          </a:xfrm>
        </p:spPr>
        <p:txBody>
          <a:bodyPr/>
          <a:lstStyle/>
          <a:p>
            <a:pPr eaLnBrk="1" hangingPunct="1"/>
            <a:r>
              <a:rPr lang="en-GB" b="1" smtClean="0">
                <a:solidFill>
                  <a:schemeClr val="tx2"/>
                </a:solidFill>
              </a:rPr>
              <a:t>How Patients felt about being boarded.</a:t>
            </a:r>
          </a:p>
        </p:txBody>
      </p:sp>
      <p:sp>
        <p:nvSpPr>
          <p:cNvPr id="5" name="PubOvalCallout"/>
          <p:cNvSpPr>
            <a:spLocks noEditPoints="1" noChangeArrowheads="1"/>
          </p:cNvSpPr>
          <p:nvPr/>
        </p:nvSpPr>
        <p:spPr bwMode="auto">
          <a:xfrm rot="732335">
            <a:off x="5464175" y="1198563"/>
            <a:ext cx="3095625" cy="2011362"/>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GB" sz="2030" dirty="0">
                <a:latin typeface="Lucida Handwriting" pitchFamily="66" charset="0"/>
              </a:rPr>
              <a:t>What am I up here  for?</a:t>
            </a:r>
          </a:p>
        </p:txBody>
      </p:sp>
      <p:sp>
        <p:nvSpPr>
          <p:cNvPr id="6" name="PubOvalCallout"/>
          <p:cNvSpPr>
            <a:spLocks noEditPoints="1" noChangeArrowheads="1"/>
          </p:cNvSpPr>
          <p:nvPr/>
        </p:nvSpPr>
        <p:spPr bwMode="auto">
          <a:xfrm>
            <a:off x="3348038" y="2627313"/>
            <a:ext cx="3146425" cy="2311400"/>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a:lstStyle/>
          <a:p>
            <a:pPr algn="ctr">
              <a:defRPr/>
            </a:pPr>
            <a:r>
              <a:rPr lang="en-GB">
                <a:solidFill>
                  <a:srgbClr val="000000"/>
                </a:solidFill>
                <a:latin typeface="Lucida Handwriting"/>
              </a:rPr>
              <a:t>Feel Safe.</a:t>
            </a:r>
          </a:p>
          <a:p>
            <a:pPr algn="ctr">
              <a:defRPr/>
            </a:pPr>
            <a:r>
              <a:rPr lang="en-GB">
                <a:solidFill>
                  <a:srgbClr val="000000"/>
                </a:solidFill>
                <a:latin typeface="Lucida Handwriting"/>
              </a:rPr>
              <a:t>Know your in the right place.</a:t>
            </a:r>
          </a:p>
        </p:txBody>
      </p:sp>
      <p:sp>
        <p:nvSpPr>
          <p:cNvPr id="7" name="PubOvalCallout"/>
          <p:cNvSpPr>
            <a:spLocks noEditPoints="1" noChangeArrowheads="1"/>
          </p:cNvSpPr>
          <p:nvPr/>
        </p:nvSpPr>
        <p:spPr bwMode="auto">
          <a:xfrm rot="20657008">
            <a:off x="190086" y="3197952"/>
            <a:ext cx="3492500" cy="1998794"/>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2">
              <a:lumMod val="40000"/>
              <a:lumOff val="60000"/>
            </a:schemeClr>
          </a:solidFill>
          <a:ln>
            <a:headEnd/>
            <a:tailEnd/>
          </a:ln>
        </p:spPr>
        <p:style>
          <a:lnRef idx="2">
            <a:schemeClr val="accent2"/>
          </a:lnRef>
          <a:fillRef idx="1">
            <a:schemeClr val="lt1"/>
          </a:fillRef>
          <a:effectRef idx="0">
            <a:schemeClr val="accent2"/>
          </a:effectRef>
          <a:fontRef idx="minor">
            <a:schemeClr val="dk1"/>
          </a:fontRef>
        </p:style>
        <p:txBody>
          <a:bodyPr/>
          <a:lstStyle/>
          <a:p>
            <a:pPr algn="ctr">
              <a:defRPr/>
            </a:pPr>
            <a:r>
              <a:rPr lang="en-GB" sz="2000" dirty="0">
                <a:solidFill>
                  <a:srgbClr val="000000"/>
                </a:solidFill>
                <a:latin typeface="Lucida Handwriting"/>
              </a:rPr>
              <a:t>Happy felt I was being given more investigation.</a:t>
            </a:r>
          </a:p>
        </p:txBody>
      </p:sp>
      <p:sp>
        <p:nvSpPr>
          <p:cNvPr id="8" name="PubOvalCallout"/>
          <p:cNvSpPr>
            <a:spLocks noEditPoints="1" noChangeArrowheads="1"/>
          </p:cNvSpPr>
          <p:nvPr/>
        </p:nvSpPr>
        <p:spPr bwMode="auto">
          <a:xfrm rot="1115285">
            <a:off x="5899150" y="3427413"/>
            <a:ext cx="2895600" cy="1539875"/>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ln>
            <a:headEnd/>
            <a:tailEnd/>
          </a:ln>
        </p:spPr>
        <p:style>
          <a:lnRef idx="1">
            <a:schemeClr val="accent4"/>
          </a:lnRef>
          <a:fillRef idx="2">
            <a:schemeClr val="accent4"/>
          </a:fillRef>
          <a:effectRef idx="1">
            <a:schemeClr val="accent4"/>
          </a:effectRef>
          <a:fontRef idx="minor">
            <a:schemeClr val="dk1"/>
          </a:fontRef>
        </p:style>
        <p:txBody>
          <a:bodyPr/>
          <a:lstStyle/>
          <a:p>
            <a:pPr algn="ctr">
              <a:defRPr/>
            </a:pPr>
            <a:r>
              <a:rPr lang="en-GB" sz="2000">
                <a:solidFill>
                  <a:srgbClr val="000000"/>
                </a:solidFill>
                <a:latin typeface="Lucida Handwriting"/>
              </a:rPr>
              <a:t>Didn’t make any difference.</a:t>
            </a:r>
          </a:p>
        </p:txBody>
      </p:sp>
      <p:sp>
        <p:nvSpPr>
          <p:cNvPr id="9" name="PubOvalCallout"/>
          <p:cNvSpPr>
            <a:spLocks noEditPoints="1" noChangeArrowheads="1"/>
          </p:cNvSpPr>
          <p:nvPr/>
        </p:nvSpPr>
        <p:spPr bwMode="auto">
          <a:xfrm>
            <a:off x="3348038" y="1412875"/>
            <a:ext cx="2382837" cy="1457325"/>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rgbClr val="F2FAA4"/>
          </a:solidFill>
          <a:ln w="9525">
            <a:solidFill>
              <a:srgbClr val="FFFF00"/>
            </a:solidFill>
            <a:miter lim="800000"/>
            <a:headEnd/>
            <a:tailEnd/>
          </a:ln>
          <a:effectLst>
            <a:outerShdw dist="107763" dir="2700000" algn="ctr" rotWithShape="0">
              <a:srgbClr val="808080"/>
            </a:outerShdw>
          </a:effectLst>
        </p:spPr>
        <p:txBody>
          <a:bodyPr/>
          <a:lstStyle/>
          <a:p>
            <a:pPr algn="ctr">
              <a:defRPr/>
            </a:pPr>
            <a:r>
              <a:rPr lang="en-GB" sz="2000">
                <a:latin typeface="Lucida Handwriting"/>
              </a:rPr>
              <a:t>Didn’t mind at all.</a:t>
            </a:r>
          </a:p>
        </p:txBody>
      </p:sp>
      <p:sp>
        <p:nvSpPr>
          <p:cNvPr id="10" name="PubOvalCallout"/>
          <p:cNvSpPr>
            <a:spLocks noEditPoints="1" noChangeArrowheads="1"/>
          </p:cNvSpPr>
          <p:nvPr/>
        </p:nvSpPr>
        <p:spPr bwMode="auto">
          <a:xfrm>
            <a:off x="2457450" y="4868862"/>
            <a:ext cx="6362700" cy="1989137"/>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ln>
            <a:headEnd/>
            <a:tailEnd/>
          </a:ln>
        </p:spPr>
        <p:style>
          <a:lnRef idx="1">
            <a:schemeClr val="dk1"/>
          </a:lnRef>
          <a:fillRef idx="2">
            <a:schemeClr val="dk1"/>
          </a:fillRef>
          <a:effectRef idx="1">
            <a:schemeClr val="dk1"/>
          </a:effectRef>
          <a:fontRef idx="minor">
            <a:schemeClr val="dk1"/>
          </a:fontRef>
        </p:style>
        <p:txBody>
          <a:bodyPr/>
          <a:lstStyle/>
          <a:p>
            <a:pPr algn="ctr"/>
            <a:r>
              <a:rPr lang="en-GB" sz="2000" dirty="0">
                <a:solidFill>
                  <a:srgbClr val="000000"/>
                </a:solidFill>
                <a:latin typeface="Lucida Handwriting"/>
              </a:rPr>
              <a:t>Didn’t know I was being boarded.  Now I have had it explained I understand it more.</a:t>
            </a:r>
          </a:p>
        </p:txBody>
      </p:sp>
      <p:sp>
        <p:nvSpPr>
          <p:cNvPr id="11" name="PubOvalCallout"/>
          <p:cNvSpPr>
            <a:spLocks noEditPoints="1" noChangeArrowheads="1"/>
          </p:cNvSpPr>
          <p:nvPr/>
        </p:nvSpPr>
        <p:spPr bwMode="auto">
          <a:xfrm>
            <a:off x="179512" y="5388628"/>
            <a:ext cx="2913062" cy="1152525"/>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1">
              <a:lumMod val="40000"/>
              <a:lumOff val="60000"/>
            </a:schemeClr>
          </a:solidFill>
          <a:ln w="9525">
            <a:solidFill>
              <a:schemeClr val="accent1"/>
            </a:solidFill>
            <a:miter lim="800000"/>
            <a:headEnd/>
            <a:tailEnd/>
          </a:ln>
          <a:effectLst>
            <a:outerShdw dist="107763" dir="2700000" algn="ctr" rotWithShape="0">
              <a:srgbClr val="808080"/>
            </a:outerShdw>
          </a:effectLst>
        </p:spPr>
        <p:txBody>
          <a:bodyPr anchor="ctr"/>
          <a:lstStyle/>
          <a:p>
            <a:pPr algn="ctr">
              <a:defRPr/>
            </a:pPr>
            <a:r>
              <a:rPr lang="en-GB" sz="2000" dirty="0" smtClean="0">
                <a:latin typeface="Lucida Handwriting"/>
              </a:rPr>
              <a:t>No </a:t>
            </a:r>
            <a:r>
              <a:rPr lang="en-GB" sz="2000" dirty="0">
                <a:latin typeface="Lucida Handwriting"/>
              </a:rPr>
              <a:t>choice.</a:t>
            </a:r>
          </a:p>
        </p:txBody>
      </p:sp>
      <p:sp>
        <p:nvSpPr>
          <p:cNvPr id="13" name="Oval Callout 12"/>
          <p:cNvSpPr>
            <a:spLocks noChangeArrowheads="1"/>
          </p:cNvSpPr>
          <p:nvPr/>
        </p:nvSpPr>
        <p:spPr bwMode="auto">
          <a:xfrm>
            <a:off x="395287" y="1341438"/>
            <a:ext cx="2808287" cy="1517650"/>
          </a:xfrm>
          <a:prstGeom prst="wedgeEllipseCallout">
            <a:avLst>
              <a:gd name="adj1" fmla="val -22639"/>
              <a:gd name="adj2" fmla="val 63181"/>
            </a:avLst>
          </a:prstGeom>
          <a:solidFill>
            <a:srgbClr val="FCD5B5"/>
          </a:solidFill>
          <a:ln w="25400" algn="ctr">
            <a:solidFill>
              <a:srgbClr val="B66D31"/>
            </a:solidFill>
            <a:miter lim="800000"/>
            <a:headEnd/>
            <a:tailEnd/>
          </a:ln>
        </p:spPr>
        <p:txBody>
          <a:bodyPr anchor="ctr"/>
          <a:lstStyle/>
          <a:p>
            <a:pPr algn="ctr">
              <a:spcBef>
                <a:spcPct val="20000"/>
              </a:spcBef>
            </a:pPr>
            <a:r>
              <a:rPr lang="en-GB" sz="2000">
                <a:solidFill>
                  <a:srgbClr val="000000"/>
                </a:solidFill>
                <a:latin typeface="Lucida Handwriting"/>
              </a:rPr>
              <a:t>Very comfortable with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z="4000" b="1" smtClean="0">
                <a:solidFill>
                  <a:schemeClr val="tx2"/>
                </a:solidFill>
              </a:rPr>
              <a:t>How Relatives felt about their family member being boarded.</a:t>
            </a:r>
          </a:p>
        </p:txBody>
      </p:sp>
      <p:sp>
        <p:nvSpPr>
          <p:cNvPr id="5" name="PubOvalCallout"/>
          <p:cNvSpPr>
            <a:spLocks noEditPoints="1" noChangeArrowheads="1"/>
          </p:cNvSpPr>
          <p:nvPr/>
        </p:nvSpPr>
        <p:spPr bwMode="auto">
          <a:xfrm>
            <a:off x="5004048" y="1340768"/>
            <a:ext cx="4248472" cy="2520950"/>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3">
              <a:lumMod val="60000"/>
              <a:lumOff val="40000"/>
            </a:schemeClr>
          </a:solidFill>
          <a:ln>
            <a:headEnd/>
            <a:tailEnd/>
          </a:ln>
        </p:spPr>
        <p:style>
          <a:lnRef idx="2">
            <a:schemeClr val="accent3"/>
          </a:lnRef>
          <a:fillRef idx="1">
            <a:schemeClr val="lt1"/>
          </a:fillRef>
          <a:effectRef idx="0">
            <a:schemeClr val="accent3"/>
          </a:effectRef>
          <a:fontRef idx="minor">
            <a:schemeClr val="dk1"/>
          </a:fontRef>
        </p:style>
        <p:txBody>
          <a:bodyPr/>
          <a:lstStyle/>
          <a:p>
            <a:pPr>
              <a:defRPr/>
            </a:pPr>
            <a:r>
              <a:rPr lang="en-GB" sz="2400" dirty="0">
                <a:solidFill>
                  <a:srgbClr val="000000"/>
                </a:solidFill>
                <a:latin typeface="Lucida Handwriting"/>
              </a:rPr>
              <a:t>She </a:t>
            </a:r>
            <a:r>
              <a:rPr lang="en-GB" sz="2400" dirty="0" smtClean="0">
                <a:solidFill>
                  <a:srgbClr val="000000"/>
                </a:solidFill>
                <a:latin typeface="Lucida Handwriting"/>
              </a:rPr>
              <a:t>was moved </a:t>
            </a:r>
            <a:r>
              <a:rPr lang="en-GB" sz="2400" dirty="0">
                <a:solidFill>
                  <a:srgbClr val="000000"/>
                </a:solidFill>
                <a:latin typeface="Lucida Handwriting"/>
              </a:rPr>
              <a:t>because they needed the bed</a:t>
            </a:r>
          </a:p>
        </p:txBody>
      </p:sp>
      <p:sp>
        <p:nvSpPr>
          <p:cNvPr id="6" name="PubOvalCallout"/>
          <p:cNvSpPr>
            <a:spLocks noEditPoints="1" noChangeArrowheads="1"/>
          </p:cNvSpPr>
          <p:nvPr/>
        </p:nvSpPr>
        <p:spPr bwMode="auto">
          <a:xfrm rot="21399509">
            <a:off x="82455" y="3811117"/>
            <a:ext cx="8259393" cy="3070191"/>
          </a:xfrm>
          <a:custGeom>
            <a:avLst/>
            <a:gdLst>
              <a:gd name="G0" fmla="+- 0 0 0"/>
              <a:gd name="G1" fmla="+- 10766 0 0"/>
              <a:gd name="T0" fmla="*/ 10800 w 21600"/>
              <a:gd name="T1" fmla="*/ 0 h 21600"/>
              <a:gd name="T2" fmla="*/ 0 w 21600"/>
              <a:gd name="T3" fmla="*/ 8105 h 21600"/>
              <a:gd name="T4" fmla="*/ 10766 w 21600"/>
              <a:gd name="T5" fmla="*/ 21600 h 21600"/>
              <a:gd name="T6" fmla="*/ 10800 w 21600"/>
              <a:gd name="T7" fmla="*/ 16210 h 21600"/>
              <a:gd name="T8" fmla="*/ 21600 w 21600"/>
              <a:gd name="T9" fmla="*/ 8105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10766"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close/>
              </a:path>
            </a:pathLst>
          </a:custGeom>
          <a:solidFill>
            <a:schemeClr val="accent2">
              <a:lumMod val="40000"/>
              <a:lumOff val="60000"/>
            </a:schemeClr>
          </a:solidFill>
          <a:ln>
            <a:headEnd/>
            <a:tailEnd/>
          </a:ln>
        </p:spPr>
        <p:style>
          <a:lnRef idx="2">
            <a:schemeClr val="accent2"/>
          </a:lnRef>
          <a:fillRef idx="1">
            <a:schemeClr val="lt1"/>
          </a:fillRef>
          <a:effectRef idx="0">
            <a:schemeClr val="accent2"/>
          </a:effectRef>
          <a:fontRef idx="minor">
            <a:schemeClr val="dk1"/>
          </a:fontRef>
        </p:style>
        <p:txBody>
          <a:bodyPr anchor="ctr"/>
          <a:lstStyle/>
          <a:p>
            <a:pPr>
              <a:defRPr/>
            </a:pPr>
            <a:r>
              <a:rPr lang="en-GB" sz="2200" dirty="0">
                <a:solidFill>
                  <a:srgbClr val="000000"/>
                </a:solidFill>
                <a:latin typeface="Lucida Handwriting"/>
              </a:rPr>
              <a:t>Having had it explained that my father‘s condition would best be treated on another ward, either medical or orthopaedic – I was reassured about this.</a:t>
            </a:r>
          </a:p>
        </p:txBody>
      </p:sp>
      <p:sp>
        <p:nvSpPr>
          <p:cNvPr id="7" name="Oval Callout 6"/>
          <p:cNvSpPr>
            <a:spLocks noChangeArrowheads="1"/>
          </p:cNvSpPr>
          <p:nvPr/>
        </p:nvSpPr>
        <p:spPr bwMode="auto">
          <a:xfrm>
            <a:off x="107504" y="1484312"/>
            <a:ext cx="5178871" cy="1944687"/>
          </a:xfrm>
          <a:prstGeom prst="wedgeEllipseCallout">
            <a:avLst>
              <a:gd name="adj1" fmla="val -17778"/>
              <a:gd name="adj2" fmla="val 79454"/>
            </a:avLst>
          </a:prstGeom>
          <a:solidFill>
            <a:srgbClr val="FAC090"/>
          </a:solidFill>
          <a:ln w="25400" algn="ctr">
            <a:solidFill>
              <a:srgbClr val="B66D31"/>
            </a:solidFill>
            <a:miter lim="800000"/>
            <a:headEnd/>
            <a:tailEnd/>
          </a:ln>
        </p:spPr>
        <p:txBody>
          <a:bodyPr anchor="ctr"/>
          <a:lstStyle/>
          <a:p>
            <a:pPr>
              <a:spcBef>
                <a:spcPct val="20000"/>
              </a:spcBef>
            </a:pPr>
            <a:r>
              <a:rPr lang="en-GB" sz="2400">
                <a:solidFill>
                  <a:srgbClr val="000000"/>
                </a:solidFill>
                <a:latin typeface="Lucida Handwriting"/>
              </a:rPr>
              <a:t>My only concern was for their comfort and he was perfectly happy.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z="4000" b="1" smtClean="0">
                <a:solidFill>
                  <a:schemeClr val="tx2"/>
                </a:solidFill>
              </a:rPr>
              <a:t>How did patients feel up on the new ward?</a:t>
            </a:r>
          </a:p>
        </p:txBody>
      </p:sp>
      <p:sp>
        <p:nvSpPr>
          <p:cNvPr id="24578" name="Content Placeholder 2"/>
          <p:cNvSpPr>
            <a:spLocks noGrp="1"/>
          </p:cNvSpPr>
          <p:nvPr>
            <p:ph idx="1"/>
          </p:nvPr>
        </p:nvSpPr>
        <p:spPr>
          <a:xfrm>
            <a:off x="457200" y="1600200"/>
            <a:ext cx="8435975" cy="4997450"/>
          </a:xfrm>
        </p:spPr>
        <p:txBody>
          <a:bodyPr/>
          <a:lstStyle/>
          <a:p>
            <a:pPr marL="0" indent="0" eaLnBrk="1" hangingPunct="1">
              <a:buFont typeface="Arial" charset="0"/>
              <a:buNone/>
            </a:pPr>
            <a:endParaRPr lang="en-GB" smtClean="0"/>
          </a:p>
        </p:txBody>
      </p:sp>
      <p:sp>
        <p:nvSpPr>
          <p:cNvPr id="8" name="Oval Callout 7"/>
          <p:cNvSpPr/>
          <p:nvPr/>
        </p:nvSpPr>
        <p:spPr>
          <a:xfrm>
            <a:off x="5024438" y="1616075"/>
            <a:ext cx="3671887" cy="1871663"/>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GB" sz="2400">
                <a:solidFill>
                  <a:schemeClr val="tx1"/>
                </a:solidFill>
                <a:latin typeface="Lucida Handwriting"/>
              </a:rPr>
              <a:t>Alright, didn’t bother me.</a:t>
            </a:r>
          </a:p>
        </p:txBody>
      </p:sp>
      <p:sp>
        <p:nvSpPr>
          <p:cNvPr id="9" name="Oval Callout 8"/>
          <p:cNvSpPr/>
          <p:nvPr/>
        </p:nvSpPr>
        <p:spPr>
          <a:xfrm>
            <a:off x="323850" y="1773238"/>
            <a:ext cx="2519363" cy="158432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chemeClr val="tx1"/>
                </a:solidFill>
                <a:latin typeface="Lucida Handwriting"/>
              </a:rPr>
              <a:t>It was quieter,</a:t>
            </a:r>
          </a:p>
          <a:p>
            <a:pPr algn="ctr">
              <a:defRPr/>
            </a:pPr>
            <a:r>
              <a:rPr lang="en-GB" sz="2400">
                <a:solidFill>
                  <a:schemeClr val="tx1"/>
                </a:solidFill>
                <a:latin typeface="Lucida Handwriting"/>
              </a:rPr>
              <a:t>warmer.</a:t>
            </a:r>
          </a:p>
        </p:txBody>
      </p:sp>
      <p:sp>
        <p:nvSpPr>
          <p:cNvPr id="10" name="Oval Callout 9"/>
          <p:cNvSpPr/>
          <p:nvPr/>
        </p:nvSpPr>
        <p:spPr>
          <a:xfrm>
            <a:off x="187324" y="3933203"/>
            <a:ext cx="2944515" cy="1439863"/>
          </a:xfrm>
          <a:prstGeom prst="wedgeEllipseCallo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GB" sz="2400" dirty="0">
                <a:solidFill>
                  <a:schemeClr val="tx1"/>
                </a:solidFill>
                <a:latin typeface="Lucida Handwriting"/>
              </a:rPr>
              <a:t>Fine. </a:t>
            </a:r>
          </a:p>
          <a:p>
            <a:pPr algn="ctr">
              <a:defRPr/>
            </a:pPr>
            <a:r>
              <a:rPr lang="en-GB" sz="2400" dirty="0" smtClean="0">
                <a:solidFill>
                  <a:schemeClr val="tx1"/>
                </a:solidFill>
                <a:latin typeface="Lucida Handwriting"/>
              </a:rPr>
              <a:t>Welcomed.</a:t>
            </a:r>
            <a:endParaRPr lang="en-GB" sz="2400" dirty="0">
              <a:solidFill>
                <a:schemeClr val="tx1"/>
              </a:solidFill>
              <a:latin typeface="Lucida Handwriting"/>
            </a:endParaRPr>
          </a:p>
        </p:txBody>
      </p:sp>
      <p:sp>
        <p:nvSpPr>
          <p:cNvPr id="11" name="Oval Callout 10"/>
          <p:cNvSpPr/>
          <p:nvPr/>
        </p:nvSpPr>
        <p:spPr>
          <a:xfrm>
            <a:off x="5832475" y="4087813"/>
            <a:ext cx="3311525" cy="1727200"/>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GB" sz="2400">
                <a:solidFill>
                  <a:schemeClr val="tx1"/>
                </a:solidFill>
                <a:latin typeface="Lucida Handwriting"/>
              </a:rPr>
              <a:t>What am I up here for?</a:t>
            </a:r>
          </a:p>
        </p:txBody>
      </p:sp>
      <p:sp>
        <p:nvSpPr>
          <p:cNvPr id="12" name="Oval Callout 11"/>
          <p:cNvSpPr/>
          <p:nvPr/>
        </p:nvSpPr>
        <p:spPr>
          <a:xfrm>
            <a:off x="2924373" y="2529682"/>
            <a:ext cx="2376487" cy="1655762"/>
          </a:xfrm>
          <a:prstGeom prst="wedgeEllipseCallou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GB" sz="2400">
                <a:solidFill>
                  <a:schemeClr val="tx1"/>
                </a:solidFill>
                <a:latin typeface="Lucida Handwriting"/>
              </a:rPr>
              <a:t>Happy.</a:t>
            </a:r>
          </a:p>
        </p:txBody>
      </p:sp>
      <p:sp>
        <p:nvSpPr>
          <p:cNvPr id="13" name="Oval Callout 12"/>
          <p:cNvSpPr/>
          <p:nvPr/>
        </p:nvSpPr>
        <p:spPr>
          <a:xfrm rot="155671">
            <a:off x="2687907" y="4726159"/>
            <a:ext cx="3265488" cy="1730375"/>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GB" sz="2400">
                <a:solidFill>
                  <a:schemeClr val="tx1"/>
                </a:solidFill>
                <a:latin typeface="Lucida Handwriting"/>
              </a:rPr>
              <a:t>Was trying to sleep and deal with the pain.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2224</TotalTime>
  <Words>983</Words>
  <Application>Microsoft Office PowerPoint</Application>
  <PresentationFormat>On-screen Show (4:3)</PresentationFormat>
  <Paragraphs>82</Paragraphs>
  <Slides>15</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Microsoft Excel Chart</vt:lpstr>
      <vt:lpstr>The Attitudes of Elderly Patients and their Relatives to being Boarded from Acute Medical Assessment at the Edinburgh Royal Infirmary.   Amy Begg Staff Nurse, Royal Infirmary </vt:lpstr>
      <vt:lpstr>What is a Boarder?</vt:lpstr>
      <vt:lpstr>Research Questions:</vt:lpstr>
      <vt:lpstr>Who did I Survey?</vt:lpstr>
      <vt:lpstr>Results of the Survey. Just under 50% of patients were made aware of the possibility of being boarded.</vt:lpstr>
      <vt:lpstr>75% of Relatives were made aware of the possibility of their relative being boarded.</vt:lpstr>
      <vt:lpstr>How Patients felt about being boarded.</vt:lpstr>
      <vt:lpstr>How Relatives felt about their family member being boarded.</vt:lpstr>
      <vt:lpstr>How did patients feel up on the new ward?</vt:lpstr>
      <vt:lpstr>PowerPoint Presentation</vt:lpstr>
      <vt:lpstr>Ways in which patients and relatives feel we could improve on this situation.</vt:lpstr>
      <vt:lpstr>Summary</vt:lpstr>
      <vt:lpstr>Obstacles </vt:lpstr>
      <vt:lpstr>Scope for future research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Attitudes Of Elderly Patients and Their Relatives To Being Boarded From Acute Medical Assessment Of Edinburgh Royal Infirmary.</dc:title>
  <dc:creator>Admin</dc:creator>
  <cp:lastModifiedBy>Catherine-Rose Stocks-Rankin</cp:lastModifiedBy>
  <cp:revision>42</cp:revision>
  <dcterms:created xsi:type="dcterms:W3CDTF">2013-04-29T09:10:47Z</dcterms:created>
  <dcterms:modified xsi:type="dcterms:W3CDTF">2013-05-22T16:32:26Z</dcterms:modified>
</cp:coreProperties>
</file>