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0" r:id="rId1"/>
  </p:sldMasterIdLst>
  <p:notesMasterIdLst>
    <p:notesMasterId r:id="rId8"/>
  </p:notesMasterIdLst>
  <p:handoutMasterIdLst>
    <p:handoutMasterId r:id="rId9"/>
  </p:handoutMasterIdLst>
  <p:sldIdLst>
    <p:sldId id="257" r:id="rId2"/>
    <p:sldId id="269" r:id="rId3"/>
    <p:sldId id="271" r:id="rId4"/>
    <p:sldId id="258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8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6D7563-36F8-B940-A8D9-020408C22544}" type="doc">
      <dgm:prSet loTypeId="urn:microsoft.com/office/officeart/2005/8/layout/radial6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D25A788-20C1-3C49-9A8E-1861D748CEDF}">
      <dgm:prSet phldrT="[Text]" custT="1"/>
      <dgm:spPr/>
      <dgm:t>
        <a:bodyPr/>
        <a:lstStyle/>
        <a:p>
          <a:pPr algn="ctr"/>
          <a:r>
            <a:rPr lang="en-US" sz="1600" dirty="0" smtClean="0"/>
            <a:t>SERVICE</a:t>
          </a:r>
        </a:p>
        <a:p>
          <a:pPr algn="ctr"/>
          <a:r>
            <a:rPr lang="en-US" sz="1600" dirty="0" smtClean="0"/>
            <a:t>USER</a:t>
          </a:r>
          <a:r>
            <a:rPr lang="en-US" sz="800" dirty="0" smtClean="0"/>
            <a:t> </a:t>
          </a:r>
          <a:endParaRPr lang="en-US" sz="800" dirty="0"/>
        </a:p>
      </dgm:t>
    </dgm:pt>
    <dgm:pt modelId="{EB053DE0-0EFA-E44E-874A-79ED83268C4E}" type="parTrans" cxnId="{2067F7A8-FD59-724D-A268-38B4E3625EE7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819957AF-D369-C544-9B6C-DF76923D0A94}" type="sibTrans" cxnId="{2067F7A8-FD59-724D-A268-38B4E3625EE7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A3491F77-807C-6341-A087-2A30D0AF6CDA}">
      <dgm:prSet phldrT="[Text]" custT="1"/>
      <dgm:spPr/>
      <dgm:t>
        <a:bodyPr/>
        <a:lstStyle/>
        <a:p>
          <a:pPr algn="ctr"/>
          <a:r>
            <a:rPr lang="en-US" sz="800" b="1" dirty="0" smtClean="0"/>
            <a:t>Social Work Services</a:t>
          </a:r>
          <a:r>
            <a:rPr lang="en-US" sz="800" dirty="0" smtClean="0"/>
            <a:t>  Hospital and Community </a:t>
          </a:r>
          <a:endParaRPr lang="en-US" sz="800" dirty="0"/>
        </a:p>
      </dgm:t>
    </dgm:pt>
    <dgm:pt modelId="{2118CD33-EFC8-604A-AF7C-357F4256D957}" type="parTrans" cxnId="{DCC596A9-496D-6245-A422-32CED9425134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88385F2B-D22A-E54D-993A-7ECB30F1C401}" type="sibTrans" cxnId="{DCC596A9-496D-6245-A422-32CED9425134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E3A05F16-E650-5F45-99D5-C8DDEA013CC2}">
      <dgm:prSet phldrT="[Text]" custT="1"/>
      <dgm:spPr/>
      <dgm:t>
        <a:bodyPr/>
        <a:lstStyle/>
        <a:p>
          <a:pPr algn="ctr"/>
          <a:r>
            <a:rPr lang="en-US" sz="800" b="0" dirty="0" smtClean="0"/>
            <a:t>Health Care</a:t>
          </a:r>
          <a:r>
            <a:rPr lang="en-US" sz="800" dirty="0" smtClean="0"/>
            <a:t>  Hospital and community services</a:t>
          </a:r>
          <a:endParaRPr lang="en-US" sz="800" dirty="0"/>
        </a:p>
      </dgm:t>
    </dgm:pt>
    <dgm:pt modelId="{7EC1CD7B-DE14-C345-B9DB-4539AFE2AC89}" type="sibTrans" cxnId="{5985464B-8E72-7C4A-A346-49248627E596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7E53851A-8780-644E-AAD1-066E7CAEF7B0}" type="parTrans" cxnId="{5985464B-8E72-7C4A-A346-49248627E596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7FAF640A-70C2-0549-9A7F-9F55AA804EB8}">
      <dgm:prSet phldrT="[Text]" custT="1"/>
      <dgm:spPr/>
      <dgm:t>
        <a:bodyPr/>
        <a:lstStyle/>
        <a:p>
          <a:pPr algn="ctr"/>
          <a:r>
            <a:rPr lang="en-US" sz="800" b="1" dirty="0" smtClean="0"/>
            <a:t>Private sector </a:t>
          </a:r>
          <a:endParaRPr lang="en-US" sz="800" b="1" dirty="0"/>
        </a:p>
      </dgm:t>
    </dgm:pt>
    <dgm:pt modelId="{C772A101-C4BD-AA45-9204-C89004F24719}" type="sibTrans" cxnId="{FD209695-6845-6245-A38E-AA38CADA7D1A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39817897-29A5-F245-8CFC-82EE54D8C1A6}" type="parTrans" cxnId="{FD209695-6845-6245-A38E-AA38CADA7D1A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54DC7A8B-1B79-3842-84C3-6BF767FB38F5}">
      <dgm:prSet phldrT="[Text]" custT="1"/>
      <dgm:spPr/>
      <dgm:t>
        <a:bodyPr/>
        <a:lstStyle/>
        <a:p>
          <a:pPr algn="ctr"/>
          <a:r>
            <a:rPr lang="en-US" sz="800" b="1" dirty="0" smtClean="0"/>
            <a:t>Third sector organisations</a:t>
          </a:r>
          <a:r>
            <a:rPr lang="en-US" sz="800" dirty="0" smtClean="0"/>
            <a:t> </a:t>
          </a:r>
          <a:endParaRPr lang="en-US" sz="800" dirty="0"/>
        </a:p>
      </dgm:t>
    </dgm:pt>
    <dgm:pt modelId="{8E1D4B04-FDA3-F44F-AD4E-C742540D060D}" type="parTrans" cxnId="{6D7785D6-B119-964B-94DA-00A1C9C0653F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C0A550E4-0088-7E45-A365-41954052CC01}" type="sibTrans" cxnId="{6D7785D6-B119-964B-94DA-00A1C9C0653F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FC40173A-B398-0A4C-87AF-B47442D5FFBC}">
      <dgm:prSet custT="1"/>
      <dgm:spPr/>
      <dgm:t>
        <a:bodyPr/>
        <a:lstStyle/>
        <a:p>
          <a:pPr algn="ctr"/>
          <a:r>
            <a:rPr lang="en-US" sz="800" dirty="0" smtClean="0"/>
            <a:t>Support Agencies, Telecare,</a:t>
          </a:r>
        </a:p>
        <a:p>
          <a:pPr algn="ctr"/>
          <a:r>
            <a:rPr lang="en-US" sz="800" dirty="0" smtClean="0"/>
            <a:t>Carer Support Project</a:t>
          </a:r>
          <a:endParaRPr lang="en-US" sz="800" dirty="0"/>
        </a:p>
      </dgm:t>
    </dgm:pt>
    <dgm:pt modelId="{262C6179-E142-DE44-BFE8-69D9FD6C2553}" type="sibTrans" cxnId="{8AF9E91D-712A-DE45-B31B-349563DF2A9B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B013C3DA-9E0D-A94E-A279-1232030A5B6C}" type="parTrans" cxnId="{8AF9E91D-712A-DE45-B31B-349563DF2A9B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5A172AAD-120B-2D41-A2B3-48A9CD72545C}">
      <dgm:prSet phldrT="[Text]" custT="1"/>
      <dgm:spPr/>
      <dgm:t>
        <a:bodyPr/>
        <a:lstStyle/>
        <a:p>
          <a:pPr algn="ctr"/>
          <a:r>
            <a:rPr lang="en-US" sz="800" b="1" dirty="0" smtClean="0"/>
            <a:t>Carer/</a:t>
          </a:r>
          <a:r>
            <a:rPr lang="en-US" sz="800" b="1" dirty="0" err="1" smtClean="0"/>
            <a:t>s</a:t>
          </a:r>
          <a:r>
            <a:rPr lang="en-US" sz="800" dirty="0" smtClean="0"/>
            <a:t> relatives</a:t>
          </a:r>
          <a:endParaRPr lang="en-US" sz="800" dirty="0"/>
        </a:p>
      </dgm:t>
    </dgm:pt>
    <dgm:pt modelId="{248669F2-92E2-AD4C-A5BF-B6B16ECDB9BC}" type="sibTrans" cxnId="{6CEBB46B-396C-EF46-8885-FEDFFD3CA4DC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8FAAF8BD-30DB-0947-AB9A-272292657299}" type="parTrans" cxnId="{6CEBB46B-396C-EF46-8885-FEDFFD3CA4DC}">
      <dgm:prSet/>
      <dgm:spPr/>
      <dgm:t>
        <a:bodyPr/>
        <a:lstStyle/>
        <a:p>
          <a:pPr algn="ctr"/>
          <a:endParaRPr lang="en-US" sz="800">
            <a:solidFill>
              <a:srgbClr val="000000"/>
            </a:solidFill>
          </a:endParaRPr>
        </a:p>
      </dgm:t>
    </dgm:pt>
    <dgm:pt modelId="{96730C5E-9865-D14E-A06B-6C0169287F5B}" type="pres">
      <dgm:prSet presAssocID="{1F6D7563-36F8-B940-A8D9-020408C2254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D18175-8AB8-7E41-8CBA-2B0AD33E4BDC}" type="pres">
      <dgm:prSet presAssocID="{5D25A788-20C1-3C49-9A8E-1861D748CEDF}" presName="centerShape" presStyleLbl="node0" presStyleIdx="0" presStyleCnt="1"/>
      <dgm:spPr/>
      <dgm:t>
        <a:bodyPr/>
        <a:lstStyle/>
        <a:p>
          <a:endParaRPr lang="en-US"/>
        </a:p>
      </dgm:t>
    </dgm:pt>
    <dgm:pt modelId="{C908D8F2-5A0D-0549-82DA-BEE04816296B}" type="pres">
      <dgm:prSet presAssocID="{A3491F77-807C-6341-A087-2A30D0AF6CD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4E013-221F-2147-8E73-8D4E1AE2264D}" type="pres">
      <dgm:prSet presAssocID="{A3491F77-807C-6341-A087-2A30D0AF6CDA}" presName="dummy" presStyleCnt="0"/>
      <dgm:spPr/>
      <dgm:t>
        <a:bodyPr/>
        <a:lstStyle/>
        <a:p>
          <a:endParaRPr lang="en-US"/>
        </a:p>
      </dgm:t>
    </dgm:pt>
    <dgm:pt modelId="{725F941B-89D9-0642-A6D3-47E29947CB85}" type="pres">
      <dgm:prSet presAssocID="{88385F2B-D22A-E54D-993A-7ECB30F1C401}" presName="sibTrans" presStyleLbl="sibTrans2D1" presStyleIdx="0" presStyleCnt="6"/>
      <dgm:spPr/>
      <dgm:t>
        <a:bodyPr/>
        <a:lstStyle/>
        <a:p>
          <a:endParaRPr lang="en-US"/>
        </a:p>
      </dgm:t>
    </dgm:pt>
    <dgm:pt modelId="{B7176418-091B-D14F-B046-94AC197E2D5A}" type="pres">
      <dgm:prSet presAssocID="{E3A05F16-E650-5F45-99D5-C8DDEA013CC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634BF-7158-E046-9062-5A9343091D9D}" type="pres">
      <dgm:prSet presAssocID="{E3A05F16-E650-5F45-99D5-C8DDEA013CC2}" presName="dummy" presStyleCnt="0"/>
      <dgm:spPr/>
      <dgm:t>
        <a:bodyPr/>
        <a:lstStyle/>
        <a:p>
          <a:endParaRPr lang="en-US"/>
        </a:p>
      </dgm:t>
    </dgm:pt>
    <dgm:pt modelId="{5D189738-F370-4F43-9BEB-CDA53B1C01E7}" type="pres">
      <dgm:prSet presAssocID="{7EC1CD7B-DE14-C345-B9DB-4539AFE2AC89}" presName="sibTrans" presStyleLbl="sibTrans2D1" presStyleIdx="1" presStyleCnt="6"/>
      <dgm:spPr/>
      <dgm:t>
        <a:bodyPr/>
        <a:lstStyle/>
        <a:p>
          <a:endParaRPr lang="en-US"/>
        </a:p>
      </dgm:t>
    </dgm:pt>
    <dgm:pt modelId="{B89D0440-F171-FA44-B348-A2F2C28D7CC5}" type="pres">
      <dgm:prSet presAssocID="{5A172AAD-120B-2D41-A2B3-48A9CD72545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2BCEA-298B-2746-8E7F-659866EE5DC0}" type="pres">
      <dgm:prSet presAssocID="{5A172AAD-120B-2D41-A2B3-48A9CD72545C}" presName="dummy" presStyleCnt="0"/>
      <dgm:spPr/>
      <dgm:t>
        <a:bodyPr/>
        <a:lstStyle/>
        <a:p>
          <a:endParaRPr lang="en-US"/>
        </a:p>
      </dgm:t>
    </dgm:pt>
    <dgm:pt modelId="{ED21250F-B78A-8D4A-86B3-C953F17EE3E5}" type="pres">
      <dgm:prSet presAssocID="{248669F2-92E2-AD4C-A5BF-B6B16ECDB9BC}" presName="sibTrans" presStyleLbl="sibTrans2D1" presStyleIdx="2" presStyleCnt="6"/>
      <dgm:spPr/>
      <dgm:t>
        <a:bodyPr/>
        <a:lstStyle/>
        <a:p>
          <a:endParaRPr lang="en-US"/>
        </a:p>
      </dgm:t>
    </dgm:pt>
    <dgm:pt modelId="{700C2DAE-D2CA-094A-8D3C-6C8AB1EE1D2B}" type="pres">
      <dgm:prSet presAssocID="{FC40173A-B398-0A4C-87AF-B47442D5FFBC}" presName="node" presStyleLbl="node1" presStyleIdx="3" presStyleCnt="6" custRadScaleRad="100003" custRadScaleInc="-2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89435-3D50-0943-8BD5-D410E75571E6}" type="pres">
      <dgm:prSet presAssocID="{FC40173A-B398-0A4C-87AF-B47442D5FFBC}" presName="dummy" presStyleCnt="0"/>
      <dgm:spPr/>
      <dgm:t>
        <a:bodyPr/>
        <a:lstStyle/>
        <a:p>
          <a:endParaRPr lang="en-US"/>
        </a:p>
      </dgm:t>
    </dgm:pt>
    <dgm:pt modelId="{4B56B07E-A51D-764A-8C0F-8DA5047277D5}" type="pres">
      <dgm:prSet presAssocID="{262C6179-E142-DE44-BFE8-69D9FD6C2553}" presName="sibTrans" presStyleLbl="sibTrans2D1" presStyleIdx="3" presStyleCnt="6"/>
      <dgm:spPr/>
      <dgm:t>
        <a:bodyPr/>
        <a:lstStyle/>
        <a:p>
          <a:endParaRPr lang="en-US"/>
        </a:p>
      </dgm:t>
    </dgm:pt>
    <dgm:pt modelId="{2F50DB67-64EF-0A4A-9F20-B6A79DEAABC5}" type="pres">
      <dgm:prSet presAssocID="{54DC7A8B-1B79-3842-84C3-6BF767FB38F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ACDD36-A939-9D48-9279-366866C2E364}" type="pres">
      <dgm:prSet presAssocID="{54DC7A8B-1B79-3842-84C3-6BF767FB38F5}" presName="dummy" presStyleCnt="0"/>
      <dgm:spPr/>
      <dgm:t>
        <a:bodyPr/>
        <a:lstStyle/>
        <a:p>
          <a:endParaRPr lang="en-US"/>
        </a:p>
      </dgm:t>
    </dgm:pt>
    <dgm:pt modelId="{401B0FFC-E679-8C42-81ED-A4EE40A1C291}" type="pres">
      <dgm:prSet presAssocID="{C0A550E4-0088-7E45-A365-41954052CC01}" presName="sibTrans" presStyleLbl="sibTrans2D1" presStyleIdx="4" presStyleCnt="6"/>
      <dgm:spPr/>
      <dgm:t>
        <a:bodyPr/>
        <a:lstStyle/>
        <a:p>
          <a:endParaRPr lang="en-US"/>
        </a:p>
      </dgm:t>
    </dgm:pt>
    <dgm:pt modelId="{95786A55-43CA-4340-AAF6-C0CFCD27710C}" type="pres">
      <dgm:prSet presAssocID="{7FAF640A-70C2-0549-9A7F-9F55AA804EB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B7C4E-95AB-4B48-BCDE-629DD90DC0DF}" type="pres">
      <dgm:prSet presAssocID="{7FAF640A-70C2-0549-9A7F-9F55AA804EB8}" presName="dummy" presStyleCnt="0"/>
      <dgm:spPr/>
      <dgm:t>
        <a:bodyPr/>
        <a:lstStyle/>
        <a:p>
          <a:endParaRPr lang="en-US"/>
        </a:p>
      </dgm:t>
    </dgm:pt>
    <dgm:pt modelId="{106E9013-755B-ED4E-A57D-9D9A0A105C63}" type="pres">
      <dgm:prSet presAssocID="{C772A101-C4BD-AA45-9204-C89004F24719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2067F7A8-FD59-724D-A268-38B4E3625EE7}" srcId="{1F6D7563-36F8-B940-A8D9-020408C22544}" destId="{5D25A788-20C1-3C49-9A8E-1861D748CEDF}" srcOrd="0" destOrd="0" parTransId="{EB053DE0-0EFA-E44E-874A-79ED83268C4E}" sibTransId="{819957AF-D369-C544-9B6C-DF76923D0A94}"/>
    <dgm:cxn modelId="{B06BF12F-29D5-B048-A43A-C70608B2BAFA}" type="presOf" srcId="{C0A550E4-0088-7E45-A365-41954052CC01}" destId="{401B0FFC-E679-8C42-81ED-A4EE40A1C291}" srcOrd="0" destOrd="0" presId="urn:microsoft.com/office/officeart/2005/8/layout/radial6"/>
    <dgm:cxn modelId="{35D36C66-7054-F54F-BBA2-8E2655804E4E}" type="presOf" srcId="{7EC1CD7B-DE14-C345-B9DB-4539AFE2AC89}" destId="{5D189738-F370-4F43-9BEB-CDA53B1C01E7}" srcOrd="0" destOrd="0" presId="urn:microsoft.com/office/officeart/2005/8/layout/radial6"/>
    <dgm:cxn modelId="{B781EF0F-5452-6F44-9F43-8B9CE072B448}" type="presOf" srcId="{1F6D7563-36F8-B940-A8D9-020408C22544}" destId="{96730C5E-9865-D14E-A06B-6C0169287F5B}" srcOrd="0" destOrd="0" presId="urn:microsoft.com/office/officeart/2005/8/layout/radial6"/>
    <dgm:cxn modelId="{F26134C8-A53E-B549-8029-58FD65957A7B}" type="presOf" srcId="{88385F2B-D22A-E54D-993A-7ECB30F1C401}" destId="{725F941B-89D9-0642-A6D3-47E29947CB85}" srcOrd="0" destOrd="0" presId="urn:microsoft.com/office/officeart/2005/8/layout/radial6"/>
    <dgm:cxn modelId="{C49B17E8-7F07-C84F-B7E1-53B64E6802F4}" type="presOf" srcId="{54DC7A8B-1B79-3842-84C3-6BF767FB38F5}" destId="{2F50DB67-64EF-0A4A-9F20-B6A79DEAABC5}" srcOrd="0" destOrd="0" presId="urn:microsoft.com/office/officeart/2005/8/layout/radial6"/>
    <dgm:cxn modelId="{5985464B-8E72-7C4A-A346-49248627E596}" srcId="{5D25A788-20C1-3C49-9A8E-1861D748CEDF}" destId="{E3A05F16-E650-5F45-99D5-C8DDEA013CC2}" srcOrd="1" destOrd="0" parTransId="{7E53851A-8780-644E-AAD1-066E7CAEF7B0}" sibTransId="{7EC1CD7B-DE14-C345-B9DB-4539AFE2AC89}"/>
    <dgm:cxn modelId="{8AF9E91D-712A-DE45-B31B-349563DF2A9B}" srcId="{5D25A788-20C1-3C49-9A8E-1861D748CEDF}" destId="{FC40173A-B398-0A4C-87AF-B47442D5FFBC}" srcOrd="3" destOrd="0" parTransId="{B013C3DA-9E0D-A94E-A279-1232030A5B6C}" sibTransId="{262C6179-E142-DE44-BFE8-69D9FD6C2553}"/>
    <dgm:cxn modelId="{92BABE02-CAF2-124D-B57F-13D69BF98798}" type="presOf" srcId="{5D25A788-20C1-3C49-9A8E-1861D748CEDF}" destId="{50D18175-8AB8-7E41-8CBA-2B0AD33E4BDC}" srcOrd="0" destOrd="0" presId="urn:microsoft.com/office/officeart/2005/8/layout/radial6"/>
    <dgm:cxn modelId="{DCC596A9-496D-6245-A422-32CED9425134}" srcId="{5D25A788-20C1-3C49-9A8E-1861D748CEDF}" destId="{A3491F77-807C-6341-A087-2A30D0AF6CDA}" srcOrd="0" destOrd="0" parTransId="{2118CD33-EFC8-604A-AF7C-357F4256D957}" sibTransId="{88385F2B-D22A-E54D-993A-7ECB30F1C401}"/>
    <dgm:cxn modelId="{ECD8AA5A-18FA-5C42-944D-9FF556822C67}" type="presOf" srcId="{FC40173A-B398-0A4C-87AF-B47442D5FFBC}" destId="{700C2DAE-D2CA-094A-8D3C-6C8AB1EE1D2B}" srcOrd="0" destOrd="0" presId="urn:microsoft.com/office/officeart/2005/8/layout/radial6"/>
    <dgm:cxn modelId="{FD209695-6845-6245-A38E-AA38CADA7D1A}" srcId="{5D25A788-20C1-3C49-9A8E-1861D748CEDF}" destId="{7FAF640A-70C2-0549-9A7F-9F55AA804EB8}" srcOrd="5" destOrd="0" parTransId="{39817897-29A5-F245-8CFC-82EE54D8C1A6}" sibTransId="{C772A101-C4BD-AA45-9204-C89004F24719}"/>
    <dgm:cxn modelId="{A1A7610F-1E8A-FF4F-AD3F-4CD21458408D}" type="presOf" srcId="{C772A101-C4BD-AA45-9204-C89004F24719}" destId="{106E9013-755B-ED4E-A57D-9D9A0A105C63}" srcOrd="0" destOrd="0" presId="urn:microsoft.com/office/officeart/2005/8/layout/radial6"/>
    <dgm:cxn modelId="{87A2E0FF-63F4-E448-85EF-A0646BD63555}" type="presOf" srcId="{E3A05F16-E650-5F45-99D5-C8DDEA013CC2}" destId="{B7176418-091B-D14F-B046-94AC197E2D5A}" srcOrd="0" destOrd="0" presId="urn:microsoft.com/office/officeart/2005/8/layout/radial6"/>
    <dgm:cxn modelId="{FB71760A-4707-8C49-BD43-9A736627CA8A}" type="presOf" srcId="{7FAF640A-70C2-0549-9A7F-9F55AA804EB8}" destId="{95786A55-43CA-4340-AAF6-C0CFCD27710C}" srcOrd="0" destOrd="0" presId="urn:microsoft.com/office/officeart/2005/8/layout/radial6"/>
    <dgm:cxn modelId="{6D7785D6-B119-964B-94DA-00A1C9C0653F}" srcId="{5D25A788-20C1-3C49-9A8E-1861D748CEDF}" destId="{54DC7A8B-1B79-3842-84C3-6BF767FB38F5}" srcOrd="4" destOrd="0" parTransId="{8E1D4B04-FDA3-F44F-AD4E-C742540D060D}" sibTransId="{C0A550E4-0088-7E45-A365-41954052CC01}"/>
    <dgm:cxn modelId="{55B202AE-A006-3947-99E0-542D079BA8F2}" type="presOf" srcId="{5A172AAD-120B-2D41-A2B3-48A9CD72545C}" destId="{B89D0440-F171-FA44-B348-A2F2C28D7CC5}" srcOrd="0" destOrd="0" presId="urn:microsoft.com/office/officeart/2005/8/layout/radial6"/>
    <dgm:cxn modelId="{7151173A-B703-224D-991D-C4EEC7DF16F0}" type="presOf" srcId="{248669F2-92E2-AD4C-A5BF-B6B16ECDB9BC}" destId="{ED21250F-B78A-8D4A-86B3-C953F17EE3E5}" srcOrd="0" destOrd="0" presId="urn:microsoft.com/office/officeart/2005/8/layout/radial6"/>
    <dgm:cxn modelId="{709E4259-9A86-5741-8894-A8A388D4B766}" type="presOf" srcId="{A3491F77-807C-6341-A087-2A30D0AF6CDA}" destId="{C908D8F2-5A0D-0549-82DA-BEE04816296B}" srcOrd="0" destOrd="0" presId="urn:microsoft.com/office/officeart/2005/8/layout/radial6"/>
    <dgm:cxn modelId="{6CEBB46B-396C-EF46-8885-FEDFFD3CA4DC}" srcId="{5D25A788-20C1-3C49-9A8E-1861D748CEDF}" destId="{5A172AAD-120B-2D41-A2B3-48A9CD72545C}" srcOrd="2" destOrd="0" parTransId="{8FAAF8BD-30DB-0947-AB9A-272292657299}" sibTransId="{248669F2-92E2-AD4C-A5BF-B6B16ECDB9BC}"/>
    <dgm:cxn modelId="{92C73DEB-3295-0D40-B887-CB650C1AEE00}" type="presOf" srcId="{262C6179-E142-DE44-BFE8-69D9FD6C2553}" destId="{4B56B07E-A51D-764A-8C0F-8DA5047277D5}" srcOrd="0" destOrd="0" presId="urn:microsoft.com/office/officeart/2005/8/layout/radial6"/>
    <dgm:cxn modelId="{4BA36F4C-5786-104A-BB95-C5E9AD83BAA4}" type="presParOf" srcId="{96730C5E-9865-D14E-A06B-6C0169287F5B}" destId="{50D18175-8AB8-7E41-8CBA-2B0AD33E4BDC}" srcOrd="0" destOrd="0" presId="urn:microsoft.com/office/officeart/2005/8/layout/radial6"/>
    <dgm:cxn modelId="{565306ED-F5CF-8E47-A772-E6649EC7F95E}" type="presParOf" srcId="{96730C5E-9865-D14E-A06B-6C0169287F5B}" destId="{C908D8F2-5A0D-0549-82DA-BEE04816296B}" srcOrd="1" destOrd="0" presId="urn:microsoft.com/office/officeart/2005/8/layout/radial6"/>
    <dgm:cxn modelId="{639BF2AB-E14B-264A-A66E-54B868FEA678}" type="presParOf" srcId="{96730C5E-9865-D14E-A06B-6C0169287F5B}" destId="{F144E013-221F-2147-8E73-8D4E1AE2264D}" srcOrd="2" destOrd="0" presId="urn:microsoft.com/office/officeart/2005/8/layout/radial6"/>
    <dgm:cxn modelId="{A48632F9-AEF4-0843-AFF6-522C5BC7011F}" type="presParOf" srcId="{96730C5E-9865-D14E-A06B-6C0169287F5B}" destId="{725F941B-89D9-0642-A6D3-47E29947CB85}" srcOrd="3" destOrd="0" presId="urn:microsoft.com/office/officeart/2005/8/layout/radial6"/>
    <dgm:cxn modelId="{86E84FFB-6DA1-4640-AC5F-BD0A4DAFD9AB}" type="presParOf" srcId="{96730C5E-9865-D14E-A06B-6C0169287F5B}" destId="{B7176418-091B-D14F-B046-94AC197E2D5A}" srcOrd="4" destOrd="0" presId="urn:microsoft.com/office/officeart/2005/8/layout/radial6"/>
    <dgm:cxn modelId="{15B6D517-DCD6-C74E-AA07-59B7154F0174}" type="presParOf" srcId="{96730C5E-9865-D14E-A06B-6C0169287F5B}" destId="{A54634BF-7158-E046-9062-5A9343091D9D}" srcOrd="5" destOrd="0" presId="urn:microsoft.com/office/officeart/2005/8/layout/radial6"/>
    <dgm:cxn modelId="{9ABF74FF-1EA4-714D-B3F5-CFF891D6B41E}" type="presParOf" srcId="{96730C5E-9865-D14E-A06B-6C0169287F5B}" destId="{5D189738-F370-4F43-9BEB-CDA53B1C01E7}" srcOrd="6" destOrd="0" presId="urn:microsoft.com/office/officeart/2005/8/layout/radial6"/>
    <dgm:cxn modelId="{56786BD7-9C2F-2745-99A5-BDF0A6A9C589}" type="presParOf" srcId="{96730C5E-9865-D14E-A06B-6C0169287F5B}" destId="{B89D0440-F171-FA44-B348-A2F2C28D7CC5}" srcOrd="7" destOrd="0" presId="urn:microsoft.com/office/officeart/2005/8/layout/radial6"/>
    <dgm:cxn modelId="{EC1CAF64-602A-CC4C-92C7-2B4323D8588B}" type="presParOf" srcId="{96730C5E-9865-D14E-A06B-6C0169287F5B}" destId="{A772BCEA-298B-2746-8E7F-659866EE5DC0}" srcOrd="8" destOrd="0" presId="urn:microsoft.com/office/officeart/2005/8/layout/radial6"/>
    <dgm:cxn modelId="{C679577F-1A79-E642-8754-2D94D131E8EC}" type="presParOf" srcId="{96730C5E-9865-D14E-A06B-6C0169287F5B}" destId="{ED21250F-B78A-8D4A-86B3-C953F17EE3E5}" srcOrd="9" destOrd="0" presId="urn:microsoft.com/office/officeart/2005/8/layout/radial6"/>
    <dgm:cxn modelId="{57DBA43D-1B2B-0442-AF77-3BDE8E804694}" type="presParOf" srcId="{96730C5E-9865-D14E-A06B-6C0169287F5B}" destId="{700C2DAE-D2CA-094A-8D3C-6C8AB1EE1D2B}" srcOrd="10" destOrd="0" presId="urn:microsoft.com/office/officeart/2005/8/layout/radial6"/>
    <dgm:cxn modelId="{3693BD04-0139-F547-A569-CE9E7DA858A4}" type="presParOf" srcId="{96730C5E-9865-D14E-A06B-6C0169287F5B}" destId="{B0989435-3D50-0943-8BD5-D410E75571E6}" srcOrd="11" destOrd="0" presId="urn:microsoft.com/office/officeart/2005/8/layout/radial6"/>
    <dgm:cxn modelId="{BA206800-20A9-F047-A708-E7DF053307A8}" type="presParOf" srcId="{96730C5E-9865-D14E-A06B-6C0169287F5B}" destId="{4B56B07E-A51D-764A-8C0F-8DA5047277D5}" srcOrd="12" destOrd="0" presId="urn:microsoft.com/office/officeart/2005/8/layout/radial6"/>
    <dgm:cxn modelId="{618468BD-93ED-3341-AD4E-ED11427E7A42}" type="presParOf" srcId="{96730C5E-9865-D14E-A06B-6C0169287F5B}" destId="{2F50DB67-64EF-0A4A-9F20-B6A79DEAABC5}" srcOrd="13" destOrd="0" presId="urn:microsoft.com/office/officeart/2005/8/layout/radial6"/>
    <dgm:cxn modelId="{AE8F32ED-5103-714B-ACFF-974F7B6FAD26}" type="presParOf" srcId="{96730C5E-9865-D14E-A06B-6C0169287F5B}" destId="{2AACDD36-A939-9D48-9279-366866C2E364}" srcOrd="14" destOrd="0" presId="urn:microsoft.com/office/officeart/2005/8/layout/radial6"/>
    <dgm:cxn modelId="{1FDCF660-5277-ED49-9713-6ED990CED3AF}" type="presParOf" srcId="{96730C5E-9865-D14E-A06B-6C0169287F5B}" destId="{401B0FFC-E679-8C42-81ED-A4EE40A1C291}" srcOrd="15" destOrd="0" presId="urn:microsoft.com/office/officeart/2005/8/layout/radial6"/>
    <dgm:cxn modelId="{C73E731C-7E85-8B44-B6D1-EA679B7F5704}" type="presParOf" srcId="{96730C5E-9865-D14E-A06B-6C0169287F5B}" destId="{95786A55-43CA-4340-AAF6-C0CFCD27710C}" srcOrd="16" destOrd="0" presId="urn:microsoft.com/office/officeart/2005/8/layout/radial6"/>
    <dgm:cxn modelId="{22906787-2E37-7843-9924-2C5782650E53}" type="presParOf" srcId="{96730C5E-9865-D14E-A06B-6C0169287F5B}" destId="{433B7C4E-95AB-4B48-BCDE-629DD90DC0DF}" srcOrd="17" destOrd="0" presId="urn:microsoft.com/office/officeart/2005/8/layout/radial6"/>
    <dgm:cxn modelId="{4884C8FF-F597-0740-A447-9709D3677E78}" type="presParOf" srcId="{96730C5E-9865-D14E-A06B-6C0169287F5B}" destId="{106E9013-755B-ED4E-A57D-9D9A0A105C6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E9013-755B-ED4E-A57D-9D9A0A105C63}">
      <dsp:nvSpPr>
        <dsp:cNvPr id="0" name=""/>
        <dsp:cNvSpPr/>
      </dsp:nvSpPr>
      <dsp:spPr>
        <a:xfrm>
          <a:off x="2339413" y="489976"/>
          <a:ext cx="3363447" cy="3363447"/>
        </a:xfrm>
        <a:prstGeom prst="blockArc">
          <a:avLst>
            <a:gd name="adj1" fmla="val 12600000"/>
            <a:gd name="adj2" fmla="val 16200000"/>
            <a:gd name="adj3" fmla="val 4519"/>
          </a:avLst>
        </a:prstGeom>
        <a:gradFill rotWithShape="0">
          <a:gsLst>
            <a:gs pos="0">
              <a:schemeClr val="accent4">
                <a:hueOff val="19805488"/>
                <a:satOff val="0"/>
                <a:lumOff val="-6863"/>
                <a:alphaOff val="0"/>
                <a:shade val="51000"/>
                <a:satMod val="130000"/>
              </a:schemeClr>
            </a:gs>
            <a:gs pos="80000">
              <a:schemeClr val="accent4">
                <a:hueOff val="19805488"/>
                <a:satOff val="0"/>
                <a:lumOff val="-6863"/>
                <a:alphaOff val="0"/>
                <a:shade val="93000"/>
                <a:satMod val="130000"/>
              </a:schemeClr>
            </a:gs>
            <a:gs pos="100000">
              <a:schemeClr val="accent4">
                <a:hueOff val="19805488"/>
                <a:satOff val="0"/>
                <a:lumOff val="-68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1B0FFC-E679-8C42-81ED-A4EE40A1C291}">
      <dsp:nvSpPr>
        <dsp:cNvPr id="0" name=""/>
        <dsp:cNvSpPr/>
      </dsp:nvSpPr>
      <dsp:spPr>
        <a:xfrm>
          <a:off x="2339413" y="489976"/>
          <a:ext cx="3363447" cy="3363447"/>
        </a:xfrm>
        <a:prstGeom prst="blockArc">
          <a:avLst>
            <a:gd name="adj1" fmla="val 9000000"/>
            <a:gd name="adj2" fmla="val 12600000"/>
            <a:gd name="adj3" fmla="val 4519"/>
          </a:avLst>
        </a:prstGeom>
        <a:gradFill rotWithShape="0">
          <a:gsLst>
            <a:gs pos="0">
              <a:schemeClr val="accent4">
                <a:hueOff val="15844391"/>
                <a:satOff val="0"/>
                <a:lumOff val="-5490"/>
                <a:alphaOff val="0"/>
                <a:shade val="51000"/>
                <a:satMod val="130000"/>
              </a:schemeClr>
            </a:gs>
            <a:gs pos="80000">
              <a:schemeClr val="accent4">
                <a:hueOff val="15844391"/>
                <a:satOff val="0"/>
                <a:lumOff val="-5490"/>
                <a:alphaOff val="0"/>
                <a:shade val="93000"/>
                <a:satMod val="130000"/>
              </a:schemeClr>
            </a:gs>
            <a:gs pos="100000">
              <a:schemeClr val="accent4">
                <a:hueOff val="15844391"/>
                <a:satOff val="0"/>
                <a:lumOff val="-54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56B07E-A51D-764A-8C0F-8DA5047277D5}">
      <dsp:nvSpPr>
        <dsp:cNvPr id="0" name=""/>
        <dsp:cNvSpPr/>
      </dsp:nvSpPr>
      <dsp:spPr>
        <a:xfrm>
          <a:off x="2339441" y="490025"/>
          <a:ext cx="3363447" cy="3363447"/>
        </a:xfrm>
        <a:prstGeom prst="blockArc">
          <a:avLst>
            <a:gd name="adj1" fmla="val 5373502"/>
            <a:gd name="adj2" fmla="val 9000119"/>
            <a:gd name="adj3" fmla="val 4519"/>
          </a:avLst>
        </a:prstGeom>
        <a:gradFill rotWithShape="0">
          <a:gsLst>
            <a:gs pos="0">
              <a:schemeClr val="accent4">
                <a:hueOff val="11883293"/>
                <a:satOff val="0"/>
                <a:lumOff val="-4118"/>
                <a:alphaOff val="0"/>
                <a:shade val="51000"/>
                <a:satMod val="130000"/>
              </a:schemeClr>
            </a:gs>
            <a:gs pos="80000">
              <a:schemeClr val="accent4">
                <a:hueOff val="11883293"/>
                <a:satOff val="0"/>
                <a:lumOff val="-4118"/>
                <a:alphaOff val="0"/>
                <a:shade val="93000"/>
                <a:satMod val="130000"/>
              </a:schemeClr>
            </a:gs>
            <a:gs pos="100000">
              <a:schemeClr val="accent4">
                <a:hueOff val="11883293"/>
                <a:satOff val="0"/>
                <a:lumOff val="-41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21250F-B78A-8D4A-86B3-C953F17EE3E5}">
      <dsp:nvSpPr>
        <dsp:cNvPr id="0" name=""/>
        <dsp:cNvSpPr/>
      </dsp:nvSpPr>
      <dsp:spPr>
        <a:xfrm>
          <a:off x="2339384" y="490025"/>
          <a:ext cx="3363447" cy="3363447"/>
        </a:xfrm>
        <a:prstGeom prst="blockArc">
          <a:avLst>
            <a:gd name="adj1" fmla="val 1799880"/>
            <a:gd name="adj2" fmla="val 5373383"/>
            <a:gd name="adj3" fmla="val 4519"/>
          </a:avLst>
        </a:prstGeom>
        <a:gradFill rotWithShape="0">
          <a:gsLst>
            <a:gs pos="0">
              <a:schemeClr val="accent4">
                <a:hueOff val="7922195"/>
                <a:satOff val="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4">
                <a:hueOff val="7922195"/>
                <a:satOff val="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4">
                <a:hueOff val="7922195"/>
                <a:satOff val="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189738-F370-4F43-9BEB-CDA53B1C01E7}">
      <dsp:nvSpPr>
        <dsp:cNvPr id="0" name=""/>
        <dsp:cNvSpPr/>
      </dsp:nvSpPr>
      <dsp:spPr>
        <a:xfrm>
          <a:off x="2339413" y="489976"/>
          <a:ext cx="3363447" cy="3363447"/>
        </a:xfrm>
        <a:prstGeom prst="blockArc">
          <a:avLst>
            <a:gd name="adj1" fmla="val 19800000"/>
            <a:gd name="adj2" fmla="val 1800000"/>
            <a:gd name="adj3" fmla="val 4519"/>
          </a:avLst>
        </a:prstGeom>
        <a:gradFill rotWithShape="0">
          <a:gsLst>
            <a:gs pos="0">
              <a:schemeClr val="accent4">
                <a:hueOff val="3961098"/>
                <a:satOff val="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4">
                <a:hueOff val="3961098"/>
                <a:satOff val="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4">
                <a:hueOff val="3961098"/>
                <a:satOff val="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5F941B-89D9-0642-A6D3-47E29947CB85}">
      <dsp:nvSpPr>
        <dsp:cNvPr id="0" name=""/>
        <dsp:cNvSpPr/>
      </dsp:nvSpPr>
      <dsp:spPr>
        <a:xfrm>
          <a:off x="2339413" y="489976"/>
          <a:ext cx="3363447" cy="3363447"/>
        </a:xfrm>
        <a:prstGeom prst="blockArc">
          <a:avLst>
            <a:gd name="adj1" fmla="val 16200000"/>
            <a:gd name="adj2" fmla="val 19800000"/>
            <a:gd name="adj3" fmla="val 451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D18175-8AB8-7E41-8CBA-2B0AD33E4BDC}">
      <dsp:nvSpPr>
        <dsp:cNvPr id="0" name=""/>
        <dsp:cNvSpPr/>
      </dsp:nvSpPr>
      <dsp:spPr>
        <a:xfrm>
          <a:off x="3267174" y="1417736"/>
          <a:ext cx="1507926" cy="150792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SERVICE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USER</a:t>
          </a:r>
          <a:r>
            <a:rPr lang="en-US" sz="800" kern="1200" dirty="0" smtClean="0"/>
            <a:t> </a:t>
          </a:r>
          <a:endParaRPr lang="en-US" sz="800" kern="1200" dirty="0"/>
        </a:p>
      </dsp:txBody>
      <dsp:txXfrm>
        <a:off x="3488005" y="1638567"/>
        <a:ext cx="1066264" cy="1066264"/>
      </dsp:txXfrm>
    </dsp:sp>
    <dsp:sp modelId="{C908D8F2-5A0D-0549-82DA-BEE04816296B}">
      <dsp:nvSpPr>
        <dsp:cNvPr id="0" name=""/>
        <dsp:cNvSpPr/>
      </dsp:nvSpPr>
      <dsp:spPr>
        <a:xfrm>
          <a:off x="3493363" y="201"/>
          <a:ext cx="1055548" cy="105554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Social Work Services</a:t>
          </a:r>
          <a:r>
            <a:rPr lang="en-US" sz="800" kern="1200" dirty="0" smtClean="0"/>
            <a:t>  Hospital and Community </a:t>
          </a:r>
          <a:endParaRPr lang="en-US" sz="800" kern="1200" dirty="0"/>
        </a:p>
      </dsp:txBody>
      <dsp:txXfrm>
        <a:off x="3647944" y="154782"/>
        <a:ext cx="746386" cy="746386"/>
      </dsp:txXfrm>
    </dsp:sp>
    <dsp:sp modelId="{B7176418-091B-D14F-B046-94AC197E2D5A}">
      <dsp:nvSpPr>
        <dsp:cNvPr id="0" name=""/>
        <dsp:cNvSpPr/>
      </dsp:nvSpPr>
      <dsp:spPr>
        <a:xfrm>
          <a:off x="4916870" y="822063"/>
          <a:ext cx="1055548" cy="1055548"/>
        </a:xfrm>
        <a:prstGeom prst="ellipse">
          <a:avLst/>
        </a:prstGeom>
        <a:gradFill rotWithShape="0">
          <a:gsLst>
            <a:gs pos="0">
              <a:schemeClr val="accent4">
                <a:hueOff val="3961098"/>
                <a:satOff val="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4">
                <a:hueOff val="3961098"/>
                <a:satOff val="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4">
                <a:hueOff val="3961098"/>
                <a:satOff val="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dirty="0" smtClean="0"/>
            <a:t>Health Care</a:t>
          </a:r>
          <a:r>
            <a:rPr lang="en-US" sz="800" kern="1200" dirty="0" smtClean="0"/>
            <a:t>  Hospital and community services</a:t>
          </a:r>
          <a:endParaRPr lang="en-US" sz="800" kern="1200" dirty="0"/>
        </a:p>
      </dsp:txBody>
      <dsp:txXfrm>
        <a:off x="5071451" y="976644"/>
        <a:ext cx="746386" cy="746386"/>
      </dsp:txXfrm>
    </dsp:sp>
    <dsp:sp modelId="{B89D0440-F171-FA44-B348-A2F2C28D7CC5}">
      <dsp:nvSpPr>
        <dsp:cNvPr id="0" name=""/>
        <dsp:cNvSpPr/>
      </dsp:nvSpPr>
      <dsp:spPr>
        <a:xfrm>
          <a:off x="4916870" y="2465787"/>
          <a:ext cx="1055548" cy="1055548"/>
        </a:xfrm>
        <a:prstGeom prst="ellipse">
          <a:avLst/>
        </a:prstGeom>
        <a:gradFill rotWithShape="0">
          <a:gsLst>
            <a:gs pos="0">
              <a:schemeClr val="accent4">
                <a:hueOff val="7922195"/>
                <a:satOff val="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4">
                <a:hueOff val="7922195"/>
                <a:satOff val="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4">
                <a:hueOff val="7922195"/>
                <a:satOff val="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Carer/</a:t>
          </a:r>
          <a:r>
            <a:rPr lang="en-US" sz="800" b="1" kern="1200" dirty="0" err="1" smtClean="0"/>
            <a:t>s</a:t>
          </a:r>
          <a:r>
            <a:rPr lang="en-US" sz="800" kern="1200" dirty="0" smtClean="0"/>
            <a:t> relatives</a:t>
          </a:r>
          <a:endParaRPr lang="en-US" sz="800" kern="1200" dirty="0"/>
        </a:p>
      </dsp:txBody>
      <dsp:txXfrm>
        <a:off x="5071451" y="2620368"/>
        <a:ext cx="746386" cy="746386"/>
      </dsp:txXfrm>
    </dsp:sp>
    <dsp:sp modelId="{700C2DAE-D2CA-094A-8D3C-6C8AB1EE1D2B}">
      <dsp:nvSpPr>
        <dsp:cNvPr id="0" name=""/>
        <dsp:cNvSpPr/>
      </dsp:nvSpPr>
      <dsp:spPr>
        <a:xfrm>
          <a:off x="3506060" y="3287650"/>
          <a:ext cx="1055548" cy="1055548"/>
        </a:xfrm>
        <a:prstGeom prst="ellipse">
          <a:avLst/>
        </a:prstGeom>
        <a:gradFill rotWithShape="0">
          <a:gsLst>
            <a:gs pos="0">
              <a:schemeClr val="accent4">
                <a:hueOff val="11883293"/>
                <a:satOff val="0"/>
                <a:lumOff val="-4118"/>
                <a:alphaOff val="0"/>
                <a:shade val="51000"/>
                <a:satMod val="130000"/>
              </a:schemeClr>
            </a:gs>
            <a:gs pos="80000">
              <a:schemeClr val="accent4">
                <a:hueOff val="11883293"/>
                <a:satOff val="0"/>
                <a:lumOff val="-4118"/>
                <a:alphaOff val="0"/>
                <a:shade val="93000"/>
                <a:satMod val="130000"/>
              </a:schemeClr>
            </a:gs>
            <a:gs pos="100000">
              <a:schemeClr val="accent4">
                <a:hueOff val="11883293"/>
                <a:satOff val="0"/>
                <a:lumOff val="-41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Support Agencies, Telecare,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Carer Support Project</a:t>
          </a:r>
          <a:endParaRPr lang="en-US" sz="800" kern="1200" dirty="0"/>
        </a:p>
      </dsp:txBody>
      <dsp:txXfrm>
        <a:off x="3660641" y="3442231"/>
        <a:ext cx="746386" cy="746386"/>
      </dsp:txXfrm>
    </dsp:sp>
    <dsp:sp modelId="{2F50DB67-64EF-0A4A-9F20-B6A79DEAABC5}">
      <dsp:nvSpPr>
        <dsp:cNvPr id="0" name=""/>
        <dsp:cNvSpPr/>
      </dsp:nvSpPr>
      <dsp:spPr>
        <a:xfrm>
          <a:off x="2069856" y="2465787"/>
          <a:ext cx="1055548" cy="1055548"/>
        </a:xfrm>
        <a:prstGeom prst="ellipse">
          <a:avLst/>
        </a:prstGeom>
        <a:gradFill rotWithShape="0">
          <a:gsLst>
            <a:gs pos="0">
              <a:schemeClr val="accent4">
                <a:hueOff val="15844391"/>
                <a:satOff val="0"/>
                <a:lumOff val="-5490"/>
                <a:alphaOff val="0"/>
                <a:shade val="51000"/>
                <a:satMod val="130000"/>
              </a:schemeClr>
            </a:gs>
            <a:gs pos="80000">
              <a:schemeClr val="accent4">
                <a:hueOff val="15844391"/>
                <a:satOff val="0"/>
                <a:lumOff val="-5490"/>
                <a:alphaOff val="0"/>
                <a:shade val="93000"/>
                <a:satMod val="130000"/>
              </a:schemeClr>
            </a:gs>
            <a:gs pos="100000">
              <a:schemeClr val="accent4">
                <a:hueOff val="15844391"/>
                <a:satOff val="0"/>
                <a:lumOff val="-54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Third sector organisations</a:t>
          </a:r>
          <a:r>
            <a:rPr lang="en-US" sz="800" kern="1200" dirty="0" smtClean="0"/>
            <a:t> </a:t>
          </a:r>
          <a:endParaRPr lang="en-US" sz="800" kern="1200" dirty="0"/>
        </a:p>
      </dsp:txBody>
      <dsp:txXfrm>
        <a:off x="2224437" y="2620368"/>
        <a:ext cx="746386" cy="746386"/>
      </dsp:txXfrm>
    </dsp:sp>
    <dsp:sp modelId="{95786A55-43CA-4340-AAF6-C0CFCD27710C}">
      <dsp:nvSpPr>
        <dsp:cNvPr id="0" name=""/>
        <dsp:cNvSpPr/>
      </dsp:nvSpPr>
      <dsp:spPr>
        <a:xfrm>
          <a:off x="2069856" y="822063"/>
          <a:ext cx="1055548" cy="1055548"/>
        </a:xfrm>
        <a:prstGeom prst="ellipse">
          <a:avLst/>
        </a:prstGeom>
        <a:gradFill rotWithShape="0">
          <a:gsLst>
            <a:gs pos="0">
              <a:schemeClr val="accent4">
                <a:hueOff val="19805488"/>
                <a:satOff val="0"/>
                <a:lumOff val="-6863"/>
                <a:alphaOff val="0"/>
                <a:shade val="51000"/>
                <a:satMod val="130000"/>
              </a:schemeClr>
            </a:gs>
            <a:gs pos="80000">
              <a:schemeClr val="accent4">
                <a:hueOff val="19805488"/>
                <a:satOff val="0"/>
                <a:lumOff val="-6863"/>
                <a:alphaOff val="0"/>
                <a:shade val="93000"/>
                <a:satMod val="130000"/>
              </a:schemeClr>
            </a:gs>
            <a:gs pos="100000">
              <a:schemeClr val="accent4">
                <a:hueOff val="19805488"/>
                <a:satOff val="0"/>
                <a:lumOff val="-68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Private sector </a:t>
          </a:r>
          <a:endParaRPr lang="en-US" sz="800" b="1" kern="1200" dirty="0"/>
        </a:p>
      </dsp:txBody>
      <dsp:txXfrm>
        <a:off x="2224437" y="976644"/>
        <a:ext cx="746386" cy="746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F9A09-8A42-B946-8F49-FEB548A77E2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90542-B850-2349-AD0D-5084ECD611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383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359CB-6D74-EC48-ABA1-CFC343AB1EBD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1507C-F870-BF49-8414-E8B7BF903E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708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 at Home Pathway: the experiences of service users, carers and staff in South Social Work during the early stages of implementation – July 2012 – January 2013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1507C-F870-BF49-8414-E8B7BF903E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Aims as</a:t>
            </a:r>
            <a:r>
              <a:rPr lang="en-US" baseline="0" dirty="0" smtClean="0"/>
              <a:t> in the project in precise terms – you can say extensive discussion with PROP, managers 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1507C-F870-BF49-8414-E8B7BF903E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 title that everyone understands and acknowledges that the AAH assessment begins in hospital and continues through to review in the community</a:t>
            </a:r>
            <a:endParaRPr lang="en-GB" dirty="0" smtClean="0"/>
          </a:p>
          <a:p>
            <a:pPr lvl="0"/>
            <a:r>
              <a:rPr lang="en-US" dirty="0" smtClean="0"/>
              <a:t>Clear guidance and knowledge of the resources available for assessing and supporting the service user safely at home</a:t>
            </a:r>
            <a:endParaRPr lang="en-GB" dirty="0" smtClean="0"/>
          </a:p>
          <a:p>
            <a:pPr lvl="0"/>
            <a:r>
              <a:rPr lang="en-US" dirty="0" smtClean="0"/>
              <a:t>Clear, unambiguous, inter-agency communication ( and follow up) between agencies, the service user and </a:t>
            </a:r>
            <a:r>
              <a:rPr lang="en-US" dirty="0" err="1" smtClean="0"/>
              <a:t>carer</a:t>
            </a:r>
            <a:r>
              <a:rPr lang="en-US" dirty="0" smtClean="0"/>
              <a:t> during pre and post discharge processes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1507C-F870-BF49-8414-E8B7BF903E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E285-444D-4C0C-8BFA-BDB311F86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648D-267C-4F54-90B5-C36298A6051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C1ED-5E39-F64D-85E9-F5A9CBE14C0D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DD3F5-CB7A-A14F-B8A8-04A6EE1D01CB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79F50978-2963-064C-8498-26A15CBDDE7A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F046588-726F-6649-9BAF-D115FBD9D51D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F046588-726F-6649-9BAF-D115FBD9D51D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788E-8DCD-BF45-9798-5C73F750FE1D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807F-9466-E446-ADA3-AC48D15898E3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BABF-51B2-FC4C-83FF-3AC498E42E2A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648D-267C-4F54-90B5-C36298A6051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41ED-22D9-48D6-AD92-DEFB12278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53DE-C825-0843-949A-FF7B098E8221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1D08-8199-EA4A-B93E-18D9DF6953CF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6588-726F-6649-9BAF-D115FBD9D51D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6588-726F-6649-9BAF-D115FBD9D51D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6588-726F-6649-9BAF-D115FBD9D51D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E045-A772-3443-9F62-71487C5B5CBF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F046588-726F-6649-9BAF-D115FBD9D51D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C19795-B191-0047-BB53-7D3D85293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  <p:sldLayoutId id="2147484072" r:id="rId12"/>
    <p:sldLayoutId id="2147484073" r:id="rId13"/>
    <p:sldLayoutId id="2147484074" r:id="rId14"/>
    <p:sldLayoutId id="2147484075" r:id="rId15"/>
    <p:sldLayoutId id="2147484076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159500"/>
            <a:ext cx="1050925" cy="365125"/>
          </a:xfrm>
        </p:spPr>
        <p:txBody>
          <a:bodyPr/>
          <a:lstStyle/>
          <a:p>
            <a:fld id="{63C19795-B191-0047-BB53-7D3D852937C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22921" y="1828799"/>
            <a:ext cx="7040029" cy="1511301"/>
          </a:xfrm>
        </p:spPr>
        <p:txBody>
          <a:bodyPr>
            <a:normAutofit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 </a:t>
            </a:r>
            <a:endParaRPr lang="en-US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Kathy Litteljohn, Social Worker, Glasgow City Council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South Glasgow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2336" y="806551"/>
            <a:ext cx="500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 Final  Event May 9</a:t>
            </a:r>
            <a:r>
              <a:rPr lang="en-US" sz="2400" baseline="30000" dirty="0" smtClean="0">
                <a:latin typeface="+mj-lt"/>
              </a:rPr>
              <a:t>th</a:t>
            </a:r>
            <a:r>
              <a:rPr lang="en-US" sz="2400" dirty="0" smtClean="0">
                <a:latin typeface="+mj-lt"/>
              </a:rPr>
              <a:t> 2013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700" y="1498600"/>
            <a:ext cx="7842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dirty="0" smtClean="0"/>
              <a:t>Assessment at Home Pathway: the experiences of service users, carers and staff in South Glasgow during the early stages of implementation  </a:t>
            </a:r>
          </a:p>
          <a:p>
            <a:pPr algn="ctr">
              <a:defRPr/>
            </a:pPr>
            <a:r>
              <a:rPr lang="en-US" sz="2400" dirty="0" smtClean="0"/>
              <a:t>July 2012 – January 2013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87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Reshaping Care for Older People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7900"/>
            <a:ext cx="8229600" cy="5638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8000" dirty="0" smtClean="0">
                <a:solidFill>
                  <a:schemeClr val="tx1"/>
                </a:solidFill>
              </a:rPr>
              <a:t>AAH is one of 29 Change Fund projects developed by the Reshaping Care Strategy Group for Glasgow City.</a:t>
            </a:r>
          </a:p>
          <a:p>
            <a:r>
              <a:rPr lang="en-US" sz="8000" dirty="0" smtClean="0">
                <a:solidFill>
                  <a:schemeClr val="tx1"/>
                </a:solidFill>
              </a:rPr>
              <a:t>AAH is a Joint Health &amp; Social Care Project, implemented June 2012 in South Glasgow &amp; August 2012 in the North of the city.</a:t>
            </a:r>
          </a:p>
          <a:p>
            <a:r>
              <a:rPr lang="en-US" sz="8000" dirty="0" smtClean="0">
                <a:solidFill>
                  <a:schemeClr val="tx1"/>
                </a:solidFill>
              </a:rPr>
              <a:t>Key areas for action: no one should remain in hospital only for social care reasons, supporting joint work &amp; connectivity to shift the balance of care from care home placements towards care at home.</a:t>
            </a:r>
          </a:p>
          <a:p>
            <a:r>
              <a:rPr lang="en-US" sz="8000" dirty="0" smtClean="0">
                <a:solidFill>
                  <a:schemeClr val="tx1"/>
                </a:solidFill>
              </a:rPr>
              <a:t>The target for CCA completion and discharge was 6 weeks, is now 4 weeks since April 2013 and reduces to 2 weeks in April 2015. </a:t>
            </a:r>
            <a:endParaRPr lang="en-GB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6400" i="1" dirty="0" smtClean="0">
                <a:solidFill>
                  <a:schemeClr val="tx1"/>
                </a:solidFill>
              </a:rPr>
              <a:t>Reshaping Care for Older People: a programme for change 2011- 2021</a:t>
            </a:r>
            <a:endParaRPr lang="en-US" sz="6400" i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6400" i="1" dirty="0" smtClean="0">
                <a:solidFill>
                  <a:srgbClr val="000000"/>
                </a:solidFill>
              </a:rPr>
              <a:t>Reshaping Care of Older People: Glasgow City Partnership  - Draft Joint Strategic Commissioning Plan 2013- 2016</a:t>
            </a:r>
          </a:p>
          <a:p>
            <a:pPr>
              <a:buNone/>
            </a:pPr>
            <a:r>
              <a:rPr lang="en-US" sz="6400" i="1" dirty="0" smtClean="0">
                <a:solidFill>
                  <a:srgbClr val="000000"/>
                </a:solidFill>
              </a:rPr>
              <a:t> Assessment at Home Care Pathway: Stakeholder Information. Procedure and Business Support Process June 2012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 </a:t>
            </a:r>
            <a:r>
              <a:rPr lang="en-US" sz="3200" dirty="0" smtClean="0"/>
              <a:t>Assessment at Home Care Pathway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44525" y="11176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63" y="381000"/>
            <a:ext cx="7583487" cy="104438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Sample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 small scale exploration of AAH as experienced by a mix of stakeholders in the first six months of this new hospital discharge pathway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11 service users referred.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7 screened out – hospital and care homes.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4 proceeded along AAH pathway – 3 interviewed.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5 carers interviewed.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10 staff – hospital and community interviewed. (October/November 2012) 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207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Findings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3" y="901700"/>
            <a:ext cx="7624949" cy="5664147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sz="4000" dirty="0" smtClean="0">
                <a:solidFill>
                  <a:schemeClr val="tx1"/>
                </a:solidFill>
              </a:rPr>
              <a:t>Ownership –  practitioners would have welcomed consultation.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Uncertainty about differences with existing discharge procedures  Clarity about additional resources to support the person at home needed.</a:t>
            </a:r>
          </a:p>
          <a:p>
            <a:pPr lvl="0"/>
            <a:r>
              <a:rPr lang="en-US" sz="4000" dirty="0" smtClean="0">
                <a:solidFill>
                  <a:schemeClr val="tx1"/>
                </a:solidFill>
              </a:rPr>
              <a:t>A title that everyone understands – assessment begins in hospital and continues with reviews at home.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The person on the ward </a:t>
            </a:r>
            <a:r>
              <a:rPr lang="en-US" sz="4000" dirty="0" err="1" smtClean="0">
                <a:solidFill>
                  <a:schemeClr val="tx1"/>
                </a:solidFill>
              </a:rPr>
              <a:t>v</a:t>
            </a:r>
            <a:r>
              <a:rPr lang="en-US" sz="4000" dirty="0" smtClean="0">
                <a:solidFill>
                  <a:schemeClr val="tx1"/>
                </a:solidFill>
              </a:rPr>
              <a:t> the person at home – perspectives.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AAH pathway does not fit all individuals.</a:t>
            </a:r>
          </a:p>
          <a:p>
            <a:pPr lvl="0"/>
            <a:r>
              <a:rPr lang="en-US" sz="4000" dirty="0" smtClean="0">
                <a:solidFill>
                  <a:schemeClr val="tx1"/>
                </a:solidFill>
              </a:rPr>
              <a:t>Joint Training and briefings recommended.</a:t>
            </a:r>
          </a:p>
          <a:p>
            <a:pPr lvl="0"/>
            <a:r>
              <a:rPr lang="en-US" sz="4000" dirty="0" smtClean="0">
                <a:solidFill>
                  <a:schemeClr val="tx1"/>
                </a:solidFill>
              </a:rPr>
              <a:t>Detailed discussion &amp; planning with person, carer, community staff – pre and post discharge – valued.</a:t>
            </a:r>
          </a:p>
          <a:p>
            <a:pPr lvl="0"/>
            <a:r>
              <a:rPr lang="en-US" sz="4000" dirty="0" smtClean="0">
                <a:solidFill>
                  <a:schemeClr val="tx1"/>
                </a:solidFill>
              </a:rPr>
              <a:t>Meetings –  time off ward (staff).</a:t>
            </a:r>
          </a:p>
          <a:p>
            <a:pPr lvl="0"/>
            <a:r>
              <a:rPr lang="en-US" sz="4000" dirty="0" smtClean="0">
                <a:solidFill>
                  <a:schemeClr val="tx1"/>
                </a:solidFill>
              </a:rPr>
              <a:t>Service users and carers – Valued discussion &amp; efforts to keep service users at home . Numbers at PDCD can be overwhelming.</a:t>
            </a:r>
          </a:p>
          <a:p>
            <a:pPr lvl="0"/>
            <a:endParaRPr lang="en-GB" sz="4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9795-B191-0047-BB53-7D3D852937C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159500"/>
            <a:ext cx="1050925" cy="365125"/>
          </a:xfrm>
        </p:spPr>
        <p:txBody>
          <a:bodyPr/>
          <a:lstStyle/>
          <a:p>
            <a:fld id="{63C19795-B191-0047-BB53-7D3D852937C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600201" y="2496857"/>
            <a:ext cx="6762749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Thank you!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925</TotalTime>
  <Words>553</Words>
  <Application>Microsoft Office PowerPoint</Application>
  <PresentationFormat>On-screen Show (4:3)</PresentationFormat>
  <Paragraphs>57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Revolution</vt:lpstr>
      <vt:lpstr>  </vt:lpstr>
      <vt:lpstr>Reshaping Care for Older People </vt:lpstr>
      <vt:lpstr> Assessment at Home Care Pathway</vt:lpstr>
      <vt:lpstr>Sample</vt:lpstr>
      <vt:lpstr>Findings</vt:lpstr>
      <vt:lpstr>Thank you!</vt:lpstr>
    </vt:vector>
  </TitlesOfParts>
  <Company>GCU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Litteljohn</dc:creator>
  <cp:lastModifiedBy>Catherine-Rose Stocks-Rankin</cp:lastModifiedBy>
  <cp:revision>69</cp:revision>
  <dcterms:created xsi:type="dcterms:W3CDTF">2013-05-08T06:28:38Z</dcterms:created>
  <dcterms:modified xsi:type="dcterms:W3CDTF">2013-05-08T12:25:50Z</dcterms:modified>
</cp:coreProperties>
</file>