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14"/>
  </p:notesMasterIdLst>
  <p:sldIdLst>
    <p:sldId id="267" r:id="rId2"/>
    <p:sldId id="261" r:id="rId3"/>
    <p:sldId id="260" r:id="rId4"/>
    <p:sldId id="258" r:id="rId5"/>
    <p:sldId id="259" r:id="rId6"/>
    <p:sldId id="262" r:id="rId7"/>
    <p:sldId id="268" r:id="rId8"/>
    <p:sldId id="263" r:id="rId9"/>
    <p:sldId id="265" r:id="rId10"/>
    <p:sldId id="264" r:id="rId11"/>
    <p:sldId id="269" r:id="rId12"/>
    <p:sldId id="266" r:id="rId13"/>
  </p:sldIdLst>
  <p:sldSz cx="9144000" cy="6858000" type="screen4x3"/>
  <p:notesSz cx="6858000" cy="9144000"/>
  <p:defaultTextStyle>
    <a:defPPr lvl="0">
      <a:defRPr lang="en-US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12E-B615-49B6-AA26-FCE0FEB5C08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0F738-F234-4D0D-A280-7013DE70F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3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0F738-F234-4D0D-A280-7013DE70F0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0F738-F234-4D0D-A280-7013DE70F0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11560" y="3087788"/>
            <a:ext cx="8532440" cy="1440382"/>
            <a:chOff x="611560" y="3020309"/>
            <a:chExt cx="8532440" cy="1440382"/>
          </a:xfrm>
        </p:grpSpPr>
        <p:sp>
          <p:nvSpPr>
            <p:cNvPr id="8" name="Rectangle 7"/>
            <p:cNvSpPr/>
            <p:nvPr userDrawn="1"/>
          </p:nvSpPr>
          <p:spPr>
            <a:xfrm>
              <a:off x="5125140" y="3020309"/>
              <a:ext cx="4018860" cy="14403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400"/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1607926" y="3600864"/>
              <a:ext cx="3671632" cy="27927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rtl="0"/>
              <a:r>
                <a:rPr lang="en-US" sz="1400" b="1" dirty="0" smtClean="0">
                  <a:solidFill>
                    <a:schemeClr val="tx1"/>
                  </a:solidFill>
                </a:rPr>
                <a:t>Click </a:t>
              </a:r>
              <a:r>
                <a:rPr lang="en-US" sz="1400" b="1" dirty="0" smtClean="0">
                  <a:solidFill>
                    <a:schemeClr val="bg2">
                      <a:lumMod val="75000"/>
                    </a:schemeClr>
                  </a:solidFill>
                </a:rPr>
                <a:t>Enhance Presentation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and Register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611560" y="3307847"/>
              <a:ext cx="865306" cy="86530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6000" b="1" dirty="0" smtClean="0">
                  <a:solidFill>
                    <a:schemeClr val="tx1"/>
                  </a:solidFill>
                </a:rPr>
                <a:t>2</a:t>
              </a:r>
              <a:endParaRPr lang="en-US" sz="6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8" descr="C:\Users\Shai Schwartz\Work\VisualBee\UI\demoPPTX\Untitled-5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395" r="18785" b="-395"/>
          <a:stretch/>
        </p:blipFill>
        <p:spPr bwMode="auto">
          <a:xfrm>
            <a:off x="5298003" y="3292079"/>
            <a:ext cx="3576164" cy="10010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6774650" y="3324221"/>
            <a:ext cx="1601288" cy="89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50" b="0" dirty="0" smtClean="0"/>
              <a:t>John Doe</a:t>
            </a:r>
          </a:p>
          <a:p>
            <a:pPr>
              <a:lnSpc>
                <a:spcPts val="1600"/>
              </a:lnSpc>
            </a:pPr>
            <a:r>
              <a:rPr lang="en-US" sz="1050" b="0" dirty="0" smtClean="0"/>
              <a:t>johnny@visualbee.com</a:t>
            </a:r>
          </a:p>
          <a:p>
            <a:pPr>
              <a:lnSpc>
                <a:spcPts val="1600"/>
              </a:lnSpc>
            </a:pPr>
            <a:r>
              <a:rPr lang="en-US" sz="1050" b="0" dirty="0" smtClean="0"/>
              <a:t>johnny@visualbee.com</a:t>
            </a:r>
          </a:p>
          <a:p>
            <a:pPr>
              <a:lnSpc>
                <a:spcPts val="1600"/>
              </a:lnSpc>
            </a:pPr>
            <a:r>
              <a:rPr lang="en-US" sz="1050" b="0" dirty="0" smtClean="0"/>
              <a:t>+1917355466758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11560" y="1340546"/>
            <a:ext cx="8532440" cy="1440382"/>
            <a:chOff x="611560" y="1340546"/>
            <a:chExt cx="8532440" cy="1440382"/>
          </a:xfrm>
        </p:grpSpPr>
        <p:sp>
          <p:nvSpPr>
            <p:cNvPr id="15" name="Oval 14"/>
            <p:cNvSpPr/>
            <p:nvPr userDrawn="1"/>
          </p:nvSpPr>
          <p:spPr>
            <a:xfrm>
              <a:off x="611560" y="1628084"/>
              <a:ext cx="865306" cy="86530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60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1607926" y="1921619"/>
              <a:ext cx="3636897" cy="27823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algn="l" rtl="0"/>
              <a:r>
                <a:rPr lang="en-US" sz="1400" b="1" dirty="0">
                  <a:solidFill>
                    <a:schemeClr val="tx1"/>
                  </a:solidFill>
                </a:rPr>
                <a:t>Find </a:t>
              </a:r>
              <a:r>
                <a:rPr lang="en-US" sz="1400" b="1" dirty="0">
                  <a:solidFill>
                    <a:schemeClr val="bg2">
                      <a:lumMod val="75000"/>
                    </a:schemeClr>
                  </a:solidFill>
                </a:rPr>
                <a:t>VisualBee</a:t>
              </a:r>
              <a:r>
                <a:rPr lang="en-US" sz="1400" b="1" dirty="0">
                  <a:solidFill>
                    <a:schemeClr val="tx1"/>
                  </a:solidFill>
                </a:rPr>
                <a:t> on Your PowerPoint Ribbon</a:t>
              </a: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125140" y="1340546"/>
              <a:ext cx="4018860" cy="14403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40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611560" y="4835030"/>
            <a:ext cx="8532440" cy="1440382"/>
            <a:chOff x="611560" y="4835030"/>
            <a:chExt cx="8532440" cy="1440382"/>
          </a:xfrm>
        </p:grpSpPr>
        <p:sp>
          <p:nvSpPr>
            <p:cNvPr id="21" name="Rectangle 20"/>
            <p:cNvSpPr/>
            <p:nvPr userDrawn="1"/>
          </p:nvSpPr>
          <p:spPr>
            <a:xfrm>
              <a:off x="5125140" y="4835030"/>
              <a:ext cx="4018860" cy="14403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400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11560" y="5122568"/>
              <a:ext cx="865306" cy="86530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chemeClr val="tx1"/>
                  </a:solidFill>
                </a:rPr>
                <a:t>3</a:t>
              </a:r>
              <a:endParaRPr lang="en-US" sz="6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1607926" y="5415585"/>
              <a:ext cx="3671632" cy="27927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r>
                <a:rPr lang="en-US" sz="1400" b="1" dirty="0" smtClean="0">
                  <a:solidFill>
                    <a:schemeClr val="tx1"/>
                  </a:solidFill>
                </a:rPr>
                <a:t>Start Enhancing Presentations with Ease! 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4" name="Picture 7"/>
          <p:cNvPicPr>
            <a:picLocks noChangeAspect="1" noChangeArrowheads="1"/>
          </p:cNvPicPr>
          <p:nvPr userDrawn="1"/>
        </p:nvPicPr>
        <p:blipFill rotWithShape="1">
          <a:blip r:embed="rId3" cstate="screen"/>
          <a:srcRect l="-560" t="14629" r="35382" b="1658"/>
          <a:stretch/>
        </p:blipFill>
        <p:spPr bwMode="auto">
          <a:xfrm>
            <a:off x="5298003" y="5054712"/>
            <a:ext cx="3618614" cy="100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5" descr="C:\Users\Shai Schwartz\Work\VisualBee\UI\demoPPTX\Untitled-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003" y="1518553"/>
            <a:ext cx="3522218" cy="10843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Down Arrow 25"/>
          <p:cNvSpPr/>
          <p:nvPr userDrawn="1"/>
        </p:nvSpPr>
        <p:spPr>
          <a:xfrm rot="14100000">
            <a:off x="5211983" y="2065195"/>
            <a:ext cx="156824" cy="293668"/>
          </a:xfrm>
          <a:prstGeom prst="downArrow">
            <a:avLst>
              <a:gd name="adj1" fmla="val 25273"/>
              <a:gd name="adj2" fmla="val 106954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28" name="Down Arrow 27"/>
          <p:cNvSpPr/>
          <p:nvPr userDrawn="1"/>
        </p:nvSpPr>
        <p:spPr>
          <a:xfrm rot="2700000">
            <a:off x="7251348" y="1489232"/>
            <a:ext cx="148299" cy="277703"/>
          </a:xfrm>
          <a:prstGeom prst="downArrow">
            <a:avLst>
              <a:gd name="adj1" fmla="val 25273"/>
              <a:gd name="adj2" fmla="val 106954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0">
              <a:solidFill>
                <a:prstClr val="black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8294-1427-4107-9620-553A07324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8294-1427-4107-9620-553A07324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6329-DBF1-47E2-A310-C1357FD2F998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EA54-DCF2-4240-B2DA-6E27A5D8B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8294-1427-4107-9620-553A07324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8294-1427-4107-9620-553A07324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8294-1427-4107-9620-553A07324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33F3-03F0-4DB3-ABF7-1D60D8EC5B54}" type="datetimeFigureOut">
              <a:rPr lang="en-US" smtClean="0">
                <a:solidFill>
                  <a:prstClr val="black"/>
                </a:solidFill>
              </a:rPr>
              <a:pPr/>
              <a:t>5/9/2013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8294-1427-4107-9620-553A07324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8294-1427-4107-9620-553A07324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8294-1427-4107-9620-553A07324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D48294-1427-4107-9620-553A07324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5/9/2013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D48294-1427-4107-9620-553A07324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8376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48294-1427-4107-9620-553A07324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01%20-%20Theme%20From%20Schindler's%20List.mp3" TargetMode="External"/><Relationship Id="rId1" Type="http://schemas.microsoft.com/office/2007/relationships/media" Target="file:///E:\01%20-%20Theme%20From%20Schindler's%20List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Practitioner Research for Older People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Is Music the Best Medicine? : Using Prescribed Music to Enhance Quality of Life for People with Dementia and their Carer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2400" dirty="0" smtClean="0"/>
              <a:t>Janice </a:t>
            </a:r>
            <a:r>
              <a:rPr lang="en-GB" sz="2400" dirty="0" err="1" smtClean="0"/>
              <a:t>Caine</a:t>
            </a:r>
            <a:r>
              <a:rPr lang="en-GB" sz="2400" dirty="0" smtClean="0"/>
              <a:t>: Service Manager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Practitioner Research Project For Older People With The University of Edinburgh </a:t>
            </a:r>
          </a:p>
          <a:p>
            <a:endParaRPr lang="en-GB" dirty="0"/>
          </a:p>
        </p:txBody>
      </p:sp>
      <p:pic>
        <p:nvPicPr>
          <p:cNvPr id="4" name="Picture 3" descr="C:\Users\New User\Desktop\ASAD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6672"/>
            <a:ext cx="1323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1866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EA54-DCF2-4240-B2DA-6E27A5D8B2B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en-GB" dirty="0" smtClean="0"/>
              <a:t>                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Each person with dementia said that listening to music had made them more relaxed and happier. </a:t>
            </a:r>
            <a:endParaRPr lang="en-GB" dirty="0" smtClean="0"/>
          </a:p>
          <a:p>
            <a:r>
              <a:rPr lang="en-US" dirty="0" smtClean="0"/>
              <a:t> All </a:t>
            </a:r>
            <a:r>
              <a:rPr lang="en-US" dirty="0" err="1" smtClean="0"/>
              <a:t>carers</a:t>
            </a:r>
            <a:r>
              <a:rPr lang="en-US" dirty="0" smtClean="0"/>
              <a:t> agreed it was a positive experience. </a:t>
            </a:r>
            <a:endParaRPr lang="en-GB" dirty="0" smtClean="0"/>
          </a:p>
          <a:p>
            <a:pPr lvl="0"/>
            <a:r>
              <a:rPr lang="en-US" dirty="0" smtClean="0"/>
              <a:t>Using an MP3 player and headphones allowed people to focus on the music, cut out any distraction and appears to concentrate the effect</a:t>
            </a:r>
            <a:endParaRPr lang="en-GB" dirty="0" smtClean="0"/>
          </a:p>
          <a:p>
            <a:pPr lvl="0"/>
            <a:r>
              <a:rPr lang="en-US" dirty="0" smtClean="0"/>
              <a:t>The </a:t>
            </a:r>
            <a:r>
              <a:rPr lang="en-US" dirty="0" err="1" smtClean="0"/>
              <a:t>carer</a:t>
            </a:r>
            <a:r>
              <a:rPr lang="en-US" dirty="0" smtClean="0"/>
              <a:t> got a break while  the person with dementia listened to the music</a:t>
            </a:r>
            <a:endParaRPr lang="en-GB" dirty="0" smtClean="0"/>
          </a:p>
          <a:p>
            <a:pPr lvl="0"/>
            <a:r>
              <a:rPr lang="en-US" dirty="0" smtClean="0"/>
              <a:t>In some cases, the positive effects lasted for a few hours</a:t>
            </a:r>
            <a:endParaRPr lang="en-GB" dirty="0" smtClean="0"/>
          </a:p>
          <a:p>
            <a:pPr lvl="0"/>
            <a:r>
              <a:rPr lang="en-US" dirty="0" smtClean="0"/>
              <a:t>Listening to music for participants with dementia relies on their </a:t>
            </a:r>
            <a:r>
              <a:rPr lang="en-US" dirty="0" err="1" smtClean="0"/>
              <a:t>carer</a:t>
            </a:r>
            <a:r>
              <a:rPr lang="en-US" dirty="0" smtClean="0"/>
              <a:t> reminding them and often in assisting them with the player &amp; headphones. </a:t>
            </a:r>
            <a:endParaRPr lang="en-GB" dirty="0" smtClean="0"/>
          </a:p>
          <a:p>
            <a:pPr lvl="0"/>
            <a:r>
              <a:rPr lang="en-US" dirty="0" smtClean="0"/>
              <a:t>All </a:t>
            </a:r>
            <a:r>
              <a:rPr lang="en-US" dirty="0" err="1" smtClean="0"/>
              <a:t>carers</a:t>
            </a:r>
            <a:r>
              <a:rPr lang="en-US" dirty="0" smtClean="0"/>
              <a:t> felt the person with dementia would have listened longer if they had not been reminded to stop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                 Last Notes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en-GB" dirty="0" smtClean="0"/>
              <a:t>Policy context- Delivering Integrated Care- Supporting Carers &amp; Therapeutic interventions</a:t>
            </a:r>
          </a:p>
          <a:p>
            <a:r>
              <a:rPr lang="en-GB" dirty="0" smtClean="0"/>
              <a:t>Easily accessible</a:t>
            </a:r>
          </a:p>
          <a:p>
            <a:r>
              <a:rPr lang="en-GB" dirty="0" smtClean="0"/>
              <a:t>Non Intrusive- Low Cost</a:t>
            </a:r>
          </a:p>
          <a:p>
            <a:r>
              <a:rPr lang="en-GB" dirty="0" smtClean="0"/>
              <a:t>Spread the Word-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Last Thoughts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Photo for P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4664"/>
            <a:ext cx="7920000" cy="5940000"/>
          </a:xfrm>
          <a:prstGeom prst="rect">
            <a:avLst/>
          </a:prstGeom>
        </p:spPr>
      </p:pic>
      <p:pic>
        <p:nvPicPr>
          <p:cNvPr id="8" name="16 - A Thing Called Lo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68344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Why Research Music?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the capacity of music in maintaining a person's identity: reminding them of their life history and maintaining personhood that is important (Kitwood,1997)</a:t>
            </a:r>
          </a:p>
          <a:p>
            <a:endParaRPr lang="en-GB" dirty="0"/>
          </a:p>
        </p:txBody>
      </p:sp>
      <p:pic>
        <p:nvPicPr>
          <p:cNvPr id="4" name="Picture 3" descr="plaTo quote on mus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284984"/>
            <a:ext cx="4248472" cy="3186354"/>
          </a:xfrm>
          <a:prstGeom prst="rect">
            <a:avLst/>
          </a:prstGeom>
        </p:spPr>
      </p:pic>
      <p:pic>
        <p:nvPicPr>
          <p:cNvPr id="5" name="01 - Theme From Schindler's List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01144" y="-51812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w User\AppData\Local\Microsoft\Windows\Temporary Internet Files\Content.IE5\60PMBE5D\MC90044179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4664"/>
            <a:ext cx="2556000" cy="255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5800" cy="92471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+mn-lt"/>
              </a:rPr>
              <a:t>     </a:t>
            </a:r>
            <a:r>
              <a:rPr lang="en-GB" sz="2700" b="1" dirty="0" smtClean="0">
                <a:latin typeface="+mn-lt"/>
              </a:rPr>
              <a:t>Is Music the Best Medicine? </a:t>
            </a:r>
            <a:br>
              <a:rPr lang="en-GB" sz="2700" b="1" dirty="0" smtClean="0">
                <a:latin typeface="+mn-lt"/>
              </a:rPr>
            </a:br>
            <a:endParaRPr lang="en-GB" sz="27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1844824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Using Prescribed Music to Enhance Quality of Life for People with Dementia and their Carer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If music enhances the lives of people with dementia..Can it also enhance the carer's life?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Is there a way that Carers can see another  side of the person they care for- as we often do?</a:t>
            </a:r>
          </a:p>
          <a:p>
            <a:pPr>
              <a:buFont typeface="Constantia" pitchFamily="18" charset="0"/>
              <a:buChar char="•"/>
            </a:pPr>
            <a:r>
              <a:rPr lang="en-GB" sz="2000" dirty="0" smtClean="0"/>
              <a:t>Is there a way to involve them?</a:t>
            </a:r>
          </a:p>
          <a:p>
            <a:r>
              <a:rPr lang="en-GB" sz="2000" dirty="0" smtClean="0"/>
              <a:t>Can I use this as a research question?</a:t>
            </a:r>
            <a:endParaRPr lang="en-GB" sz="2000" dirty="0"/>
          </a:p>
        </p:txBody>
      </p:sp>
      <p:pic>
        <p:nvPicPr>
          <p:cNvPr id="9" name="Picture 8" descr="music gives soul..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717032"/>
            <a:ext cx="184785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What Did I Do 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Lots of Reading !</a:t>
            </a:r>
          </a:p>
          <a:p>
            <a:pPr lvl="0"/>
            <a:r>
              <a:rPr lang="en-GB" dirty="0" smtClean="0"/>
              <a:t>Lots of Planning!</a:t>
            </a:r>
          </a:p>
          <a:p>
            <a:pPr lvl="0"/>
            <a:r>
              <a:rPr lang="en-GB" dirty="0" smtClean="0"/>
              <a:t>Started to explore who might want to be involved?</a:t>
            </a:r>
          </a:p>
          <a:p>
            <a:pPr lvl="0"/>
            <a:r>
              <a:rPr lang="en-GB" dirty="0" smtClean="0"/>
              <a:t>Involve people in early to moderate stages of their dementia</a:t>
            </a:r>
          </a:p>
          <a:p>
            <a:pPr lvl="0"/>
            <a:r>
              <a:rPr lang="en-GB" dirty="0" smtClean="0"/>
              <a:t>Not use </a:t>
            </a:r>
            <a:r>
              <a:rPr lang="en-GB" dirty="0" err="1" smtClean="0"/>
              <a:t>medicalised</a:t>
            </a:r>
            <a:r>
              <a:rPr lang="en-GB" dirty="0" smtClean="0"/>
              <a:t> measurement tools!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My Design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Design had to involve participants- To have meaning !</a:t>
            </a:r>
          </a:p>
          <a:p>
            <a:pPr lvl="0"/>
            <a:r>
              <a:rPr lang="en-GB" dirty="0" smtClean="0"/>
              <a:t>Qualitative in Design-their views !</a:t>
            </a:r>
          </a:p>
          <a:p>
            <a:pPr lvl="0"/>
            <a:r>
              <a:rPr lang="en-GB" dirty="0" smtClean="0"/>
              <a:t>Participative Action Research- hearing their voice !</a:t>
            </a:r>
          </a:p>
          <a:p>
            <a:pPr lvl="0"/>
            <a:r>
              <a:rPr lang="en-GB" dirty="0" smtClean="0"/>
              <a:t>Wanted to design feedback tool with participants- their words !</a:t>
            </a:r>
          </a:p>
          <a:p>
            <a:pPr lvl="0"/>
            <a:r>
              <a:rPr lang="en-GB" dirty="0" smtClean="0"/>
              <a:t>Participants would use MP3 players with headphones and listen to preferred Music- their choice !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  Begin The Beguine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en-GB" dirty="0" smtClean="0"/>
              <a:t>Discussion Group with people with dementia &amp; group with carers</a:t>
            </a:r>
          </a:p>
          <a:p>
            <a:r>
              <a:rPr lang="en-GB" dirty="0" smtClean="0"/>
              <a:t>Designed Feedback form using emotional </a:t>
            </a:r>
            <a:r>
              <a:rPr lang="en-GB" dirty="0" err="1" smtClean="0"/>
              <a:t>touchpoints</a:t>
            </a:r>
            <a:endParaRPr lang="en-GB" dirty="0" smtClean="0"/>
          </a:p>
          <a:p>
            <a:r>
              <a:rPr lang="en-GB" dirty="0" smtClean="0"/>
              <a:t>10 Semi structured interviews/ Diaries from carers</a:t>
            </a:r>
          </a:p>
          <a:p>
            <a:r>
              <a:rPr lang="en-GB" dirty="0" smtClean="0"/>
              <a:t>Transcribed discussion groups, semi structured interviews</a:t>
            </a:r>
          </a:p>
          <a:p>
            <a:r>
              <a:rPr lang="en-GB" dirty="0" smtClean="0"/>
              <a:t>Thematic &amp; Narrative Analysis</a:t>
            </a:r>
          </a:p>
          <a:p>
            <a:r>
              <a:rPr lang="en-GB" dirty="0" smtClean="0"/>
              <a:t>Vignettes &amp; Ipoems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Feedback Form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043608" y="1412777"/>
          <a:ext cx="7416823" cy="491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Acrobat Document" r:id="rId3" imgW="8019048" imgH="5668166" progId="AcroExch.Document.11">
                  <p:embed/>
                </p:oleObj>
              </mc:Choice>
              <mc:Fallback>
                <p:oleObj name="Acrobat Document" r:id="rId3" imgW="8019048" imgH="5668166" progId="AcroExch.Document.11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412777"/>
                        <a:ext cx="7416823" cy="4911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  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The Experience of people with                Dementia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911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i="1" dirty="0" smtClean="0"/>
              <a:t>It makes you just relax.......I enjoyed it..... I love music... You were just gone...you can’t talk and listen; </a:t>
            </a:r>
          </a:p>
          <a:p>
            <a:pPr>
              <a:buNone/>
            </a:pPr>
            <a:r>
              <a:rPr lang="en-GB" i="1" dirty="0" smtClean="0"/>
              <a:t>It went well... I enjoyed the music...</a:t>
            </a:r>
            <a:r>
              <a:rPr lang="en-GB" dirty="0" smtClean="0"/>
              <a:t> </a:t>
            </a:r>
            <a:r>
              <a:rPr lang="en-GB" i="1" dirty="0" smtClean="0"/>
              <a:t>Relaxed and Peaceful</a:t>
            </a:r>
            <a:r>
              <a:rPr lang="en-GB" dirty="0" smtClean="0"/>
              <a:t>;  </a:t>
            </a:r>
            <a:r>
              <a:rPr lang="en-GB" i="1" dirty="0" smtClean="0"/>
              <a:t>It does work... it was lovely, thanks</a:t>
            </a:r>
          </a:p>
          <a:p>
            <a:pPr>
              <a:buNone/>
            </a:pPr>
            <a:r>
              <a:rPr lang="en-GB" i="1" dirty="0" smtClean="0"/>
              <a:t>Yes and I actually did enjoy listening to it because I could sit up there with the headphones on and nobody could distract me...I think it was... I quite enjoyed it ... it was funny, cos I’d never worn headphones before. </a:t>
            </a:r>
          </a:p>
          <a:p>
            <a:pPr>
              <a:buNone/>
            </a:pPr>
            <a:r>
              <a:rPr lang="en-GB" i="1" dirty="0" smtClean="0"/>
              <a:t>I usually just listen and but I thought ... you’re getting it quite literally into your head aren’t you?</a:t>
            </a:r>
          </a:p>
          <a:p>
            <a:pPr algn="ctr">
              <a:buNone/>
            </a:pPr>
            <a:r>
              <a:rPr lang="en-GB" i="1" dirty="0" smtClean="0"/>
              <a:t>Yes, you can’t hear anything...</a:t>
            </a:r>
          </a:p>
          <a:p>
            <a:pPr>
              <a:buNone/>
            </a:pPr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/>
            <a:r>
              <a:rPr lang="en-GB" dirty="0" smtClean="0"/>
              <a:t>Experiences of Carers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i="1" dirty="0" smtClean="0"/>
              <a:t>Aye I got half an hours peace... She was relaxed and focused on a photograph of five generations of the family. </a:t>
            </a:r>
            <a:r>
              <a:rPr lang="en-GB" dirty="0" smtClean="0"/>
              <a:t>It </a:t>
            </a:r>
            <a:r>
              <a:rPr lang="en-GB" i="1" dirty="0" smtClean="0"/>
              <a:t>evoked vivid memories from long ago-memories of their wedding, first house sixty years ago</a:t>
            </a:r>
            <a:r>
              <a:rPr lang="en-GB" dirty="0" smtClean="0"/>
              <a:t>. </a:t>
            </a:r>
            <a:endParaRPr lang="en-GB" i="1" dirty="0" smtClean="0"/>
          </a:p>
          <a:p>
            <a:pPr>
              <a:buNone/>
            </a:pPr>
            <a:r>
              <a:rPr lang="en-GB" i="1" dirty="0" smtClean="0"/>
              <a:t>Oh it’s positive as I can come down and not worry as I know she’s listening to her music and enjoying it ..Would like to continue doing this... I would encourage him to do it...it went really well.</a:t>
            </a:r>
          </a:p>
          <a:p>
            <a:pPr>
              <a:buNone/>
            </a:pPr>
            <a:r>
              <a:rPr lang="en-GB" i="1" dirty="0" smtClean="0"/>
              <a:t>I was a bit sorry when the 45 minutes were up and I thought ah well... It was nice to see her happy</a:t>
            </a:r>
            <a:endParaRPr lang="en-GB" dirty="0" smtClean="0"/>
          </a:p>
          <a:p>
            <a:pPr>
              <a:buNone/>
            </a:pPr>
            <a:r>
              <a:rPr lang="en-GB" i="1" dirty="0" smtClean="0"/>
              <a:t>Quite happy to listen... very settled and relaxed; She is away with the fairies... singing ,swaying with her eyes closed, fully engrossed;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448</TotalTime>
  <Words>592</Words>
  <Application>Microsoft Office PowerPoint</Application>
  <PresentationFormat>On-screen Show (4:3)</PresentationFormat>
  <Paragraphs>64</Paragraphs>
  <Slides>12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Flow</vt:lpstr>
      <vt:lpstr>Acrobat Document</vt:lpstr>
      <vt:lpstr>Practitioner Research for Older People</vt:lpstr>
      <vt:lpstr>  Why Research Music?</vt:lpstr>
      <vt:lpstr>     Is Music the Best Medicine?  </vt:lpstr>
      <vt:lpstr>         What Did I Do ?</vt:lpstr>
      <vt:lpstr>        My Design Aims</vt:lpstr>
      <vt:lpstr>       Begin The Beguine</vt:lpstr>
      <vt:lpstr>Feedback Form</vt:lpstr>
      <vt:lpstr>       The Experience of people with                Dementia</vt:lpstr>
      <vt:lpstr>Experiences of Carers</vt:lpstr>
      <vt:lpstr>                 Findings</vt:lpstr>
      <vt:lpstr>                      Last Notes </vt:lpstr>
      <vt:lpstr>Last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Shai Schwartz</dc:creator>
  <cp:lastModifiedBy>STOCKS-RANKIN Catherine-Rose</cp:lastModifiedBy>
  <cp:revision>53</cp:revision>
  <dcterms:created xsi:type="dcterms:W3CDTF">2011-01-30T15:40:53Z</dcterms:created>
  <dcterms:modified xsi:type="dcterms:W3CDTF">2013-05-09T08:50:35Z</dcterms:modified>
</cp:coreProperties>
</file>